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58" r:id="rId3"/>
    <p:sldId id="259" r:id="rId4"/>
    <p:sldId id="260" r:id="rId5"/>
    <p:sldId id="262" r:id="rId6"/>
    <p:sldId id="263" r:id="rId7"/>
    <p:sldId id="264" r:id="rId8"/>
    <p:sldId id="265" r:id="rId9"/>
  </p:sldIdLst>
  <p:sldSz cx="9144000" cy="6858000" type="screen4x3"/>
  <p:notesSz cx="7010400" cy="9296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942"/>
    <a:srgbClr val="CA9900"/>
    <a:srgbClr val="4E4E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604" cy="465266"/>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970159" y="0"/>
            <a:ext cx="3038604" cy="465266"/>
          </a:xfrm>
          <a:prstGeom prst="rect">
            <a:avLst/>
          </a:prstGeom>
        </p:spPr>
        <p:txBody>
          <a:bodyPr vert="horz" lIns="91440" tIns="45720" rIns="91440" bIns="45720" rtlCol="0"/>
          <a:lstStyle>
            <a:lvl1pPr algn="r">
              <a:defRPr sz="1200"/>
            </a:lvl1pPr>
          </a:lstStyle>
          <a:p>
            <a:r>
              <a:rPr lang="es-MX" smtClean="0"/>
              <a:t>30/10/2013</a:t>
            </a:r>
            <a:endParaRPr lang="es-MX"/>
          </a:p>
        </p:txBody>
      </p:sp>
      <p:sp>
        <p:nvSpPr>
          <p:cNvPr id="4" name="3 Marcador de pie de página"/>
          <p:cNvSpPr>
            <a:spLocks noGrp="1"/>
          </p:cNvSpPr>
          <p:nvPr>
            <p:ph type="ftr" sz="quarter" idx="2"/>
          </p:nvPr>
        </p:nvSpPr>
        <p:spPr>
          <a:xfrm>
            <a:off x="0" y="8829648"/>
            <a:ext cx="3038604" cy="465266"/>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970159" y="8829648"/>
            <a:ext cx="3038604" cy="465266"/>
          </a:xfrm>
          <a:prstGeom prst="rect">
            <a:avLst/>
          </a:prstGeom>
        </p:spPr>
        <p:txBody>
          <a:bodyPr vert="horz" lIns="91440" tIns="45720" rIns="91440" bIns="45720" rtlCol="0" anchor="b"/>
          <a:lstStyle>
            <a:lvl1pPr algn="r">
              <a:defRPr sz="1200"/>
            </a:lvl1pPr>
          </a:lstStyle>
          <a:p>
            <a:fld id="{11A13449-6D00-4045-AE43-D3A98F3D3CBB}" type="slidenum">
              <a:rPr lang="es-MX" smtClean="0"/>
              <a:t>‹Nº›</a:t>
            </a:fld>
            <a:endParaRPr lang="es-MX"/>
          </a:p>
        </p:txBody>
      </p:sp>
    </p:spTree>
    <p:extLst>
      <p:ext uri="{BB962C8B-B14F-4D97-AF65-F5344CB8AC3E}">
        <p14:creationId xmlns:p14="http://schemas.microsoft.com/office/powerpoint/2010/main" val="32008478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r>
              <a:rPr lang="es-MX" smtClean="0"/>
              <a:t>30/10/2013</a:t>
            </a:r>
            <a:endParaRPr lang="es-MX"/>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701041" y="4415790"/>
            <a:ext cx="5608320" cy="418338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C1C13B8C-C647-4458-B989-D9938B8C6D19}" type="slidenum">
              <a:rPr lang="es-MX" smtClean="0"/>
              <a:t>‹Nº›</a:t>
            </a:fld>
            <a:endParaRPr lang="es-MX"/>
          </a:p>
        </p:txBody>
      </p:sp>
    </p:spTree>
    <p:extLst>
      <p:ext uri="{BB962C8B-B14F-4D97-AF65-F5344CB8AC3E}">
        <p14:creationId xmlns:p14="http://schemas.microsoft.com/office/powerpoint/2010/main" val="386082724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1C13B8C-C647-4458-B989-D9938B8C6D19}" type="slidenum">
              <a:rPr lang="es-MX" smtClean="0"/>
              <a:t>1</a:t>
            </a:fld>
            <a:endParaRPr lang="es-MX"/>
          </a:p>
        </p:txBody>
      </p:sp>
      <p:sp>
        <p:nvSpPr>
          <p:cNvPr id="5" name="4 Marcador de fecha"/>
          <p:cNvSpPr>
            <a:spLocks noGrp="1"/>
          </p:cNvSpPr>
          <p:nvPr>
            <p:ph type="dt" idx="11"/>
          </p:nvPr>
        </p:nvSpPr>
        <p:spPr/>
        <p:txBody>
          <a:bodyPr/>
          <a:lstStyle/>
          <a:p>
            <a:r>
              <a:rPr lang="es-MX" smtClean="0"/>
              <a:t>30/10/2013</a:t>
            </a:r>
            <a:endParaRPr lang="es-MX"/>
          </a:p>
        </p:txBody>
      </p:sp>
    </p:spTree>
    <p:extLst>
      <p:ext uri="{BB962C8B-B14F-4D97-AF65-F5344CB8AC3E}">
        <p14:creationId xmlns:p14="http://schemas.microsoft.com/office/powerpoint/2010/main" val="2127194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85243C3-E49F-4967-8E59-D8344F9BAA9C}" type="datetimeFigureOut">
              <a:rPr lang="es-ES" smtClean="0"/>
              <a:t>28/10/2013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D6016FC-90A9-4EB1-B5E5-2552175F8B40}" type="slidenum">
              <a:rPr lang="es-ES" smtClean="0"/>
              <a:t>‹Nº›</a:t>
            </a:fld>
            <a:endParaRPr lang="es-ES"/>
          </a:p>
        </p:txBody>
      </p:sp>
    </p:spTree>
    <p:extLst>
      <p:ext uri="{BB962C8B-B14F-4D97-AF65-F5344CB8AC3E}">
        <p14:creationId xmlns:p14="http://schemas.microsoft.com/office/powerpoint/2010/main" val="838338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85243C3-E49F-4967-8E59-D8344F9BAA9C}" type="datetimeFigureOut">
              <a:rPr lang="es-ES" smtClean="0"/>
              <a:t>28/10/2013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D6016FC-90A9-4EB1-B5E5-2552175F8B40}" type="slidenum">
              <a:rPr lang="es-ES" smtClean="0"/>
              <a:t>‹Nº›</a:t>
            </a:fld>
            <a:endParaRPr lang="es-ES"/>
          </a:p>
        </p:txBody>
      </p:sp>
    </p:spTree>
    <p:extLst>
      <p:ext uri="{BB962C8B-B14F-4D97-AF65-F5344CB8AC3E}">
        <p14:creationId xmlns:p14="http://schemas.microsoft.com/office/powerpoint/2010/main" val="3970594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85243C3-E49F-4967-8E59-D8344F9BAA9C}" type="datetimeFigureOut">
              <a:rPr lang="es-ES" smtClean="0"/>
              <a:t>28/10/2013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D6016FC-90A9-4EB1-B5E5-2552175F8B40}" type="slidenum">
              <a:rPr lang="es-ES" smtClean="0"/>
              <a:t>‹Nº›</a:t>
            </a:fld>
            <a:endParaRPr lang="es-ES"/>
          </a:p>
        </p:txBody>
      </p:sp>
    </p:spTree>
    <p:extLst>
      <p:ext uri="{BB962C8B-B14F-4D97-AF65-F5344CB8AC3E}">
        <p14:creationId xmlns:p14="http://schemas.microsoft.com/office/powerpoint/2010/main" val="306170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85243C3-E49F-4967-8E59-D8344F9BAA9C}" type="datetimeFigureOut">
              <a:rPr lang="es-ES" smtClean="0"/>
              <a:t>28/10/2013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D6016FC-90A9-4EB1-B5E5-2552175F8B40}" type="slidenum">
              <a:rPr lang="es-ES" smtClean="0"/>
              <a:t>‹Nº›</a:t>
            </a:fld>
            <a:endParaRPr lang="es-ES"/>
          </a:p>
        </p:txBody>
      </p:sp>
    </p:spTree>
    <p:extLst>
      <p:ext uri="{BB962C8B-B14F-4D97-AF65-F5344CB8AC3E}">
        <p14:creationId xmlns:p14="http://schemas.microsoft.com/office/powerpoint/2010/main" val="2555844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85243C3-E49F-4967-8E59-D8344F9BAA9C}" type="datetimeFigureOut">
              <a:rPr lang="es-ES" smtClean="0"/>
              <a:t>28/10/2013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D6016FC-90A9-4EB1-B5E5-2552175F8B40}" type="slidenum">
              <a:rPr lang="es-ES" smtClean="0"/>
              <a:t>‹Nº›</a:t>
            </a:fld>
            <a:endParaRPr lang="es-ES"/>
          </a:p>
        </p:txBody>
      </p:sp>
    </p:spTree>
    <p:extLst>
      <p:ext uri="{BB962C8B-B14F-4D97-AF65-F5344CB8AC3E}">
        <p14:creationId xmlns:p14="http://schemas.microsoft.com/office/powerpoint/2010/main" val="229836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85243C3-E49F-4967-8E59-D8344F9BAA9C}" type="datetimeFigureOut">
              <a:rPr lang="es-ES" smtClean="0"/>
              <a:t>28/10/2013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D6016FC-90A9-4EB1-B5E5-2552175F8B40}" type="slidenum">
              <a:rPr lang="es-ES" smtClean="0"/>
              <a:t>‹Nº›</a:t>
            </a:fld>
            <a:endParaRPr lang="es-ES"/>
          </a:p>
        </p:txBody>
      </p:sp>
    </p:spTree>
    <p:extLst>
      <p:ext uri="{BB962C8B-B14F-4D97-AF65-F5344CB8AC3E}">
        <p14:creationId xmlns:p14="http://schemas.microsoft.com/office/powerpoint/2010/main" val="2897441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85243C3-E49F-4967-8E59-D8344F9BAA9C}" type="datetimeFigureOut">
              <a:rPr lang="es-ES" smtClean="0"/>
              <a:t>28/10/2013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D6016FC-90A9-4EB1-B5E5-2552175F8B40}" type="slidenum">
              <a:rPr lang="es-ES" smtClean="0"/>
              <a:t>‹Nº›</a:t>
            </a:fld>
            <a:endParaRPr lang="es-ES"/>
          </a:p>
        </p:txBody>
      </p:sp>
    </p:spTree>
    <p:extLst>
      <p:ext uri="{BB962C8B-B14F-4D97-AF65-F5344CB8AC3E}">
        <p14:creationId xmlns:p14="http://schemas.microsoft.com/office/powerpoint/2010/main" val="3195235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85243C3-E49F-4967-8E59-D8344F9BAA9C}" type="datetimeFigureOut">
              <a:rPr lang="es-ES" smtClean="0"/>
              <a:t>28/10/2013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D6016FC-90A9-4EB1-B5E5-2552175F8B40}" type="slidenum">
              <a:rPr lang="es-ES" smtClean="0"/>
              <a:t>‹Nº›</a:t>
            </a:fld>
            <a:endParaRPr lang="es-ES"/>
          </a:p>
        </p:txBody>
      </p:sp>
    </p:spTree>
    <p:extLst>
      <p:ext uri="{BB962C8B-B14F-4D97-AF65-F5344CB8AC3E}">
        <p14:creationId xmlns:p14="http://schemas.microsoft.com/office/powerpoint/2010/main" val="1003743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85243C3-E49F-4967-8E59-D8344F9BAA9C}" type="datetimeFigureOut">
              <a:rPr lang="es-ES" smtClean="0"/>
              <a:t>28/10/2013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D6016FC-90A9-4EB1-B5E5-2552175F8B40}" type="slidenum">
              <a:rPr lang="es-ES" smtClean="0"/>
              <a:t>‹Nº›</a:t>
            </a:fld>
            <a:endParaRPr lang="es-ES"/>
          </a:p>
        </p:txBody>
      </p:sp>
    </p:spTree>
    <p:extLst>
      <p:ext uri="{BB962C8B-B14F-4D97-AF65-F5344CB8AC3E}">
        <p14:creationId xmlns:p14="http://schemas.microsoft.com/office/powerpoint/2010/main" val="32538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85243C3-E49F-4967-8E59-D8344F9BAA9C}" type="datetimeFigureOut">
              <a:rPr lang="es-ES" smtClean="0"/>
              <a:t>28/10/2013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D6016FC-90A9-4EB1-B5E5-2552175F8B40}" type="slidenum">
              <a:rPr lang="es-ES" smtClean="0"/>
              <a:t>‹Nº›</a:t>
            </a:fld>
            <a:endParaRPr lang="es-ES"/>
          </a:p>
        </p:txBody>
      </p:sp>
    </p:spTree>
    <p:extLst>
      <p:ext uri="{BB962C8B-B14F-4D97-AF65-F5344CB8AC3E}">
        <p14:creationId xmlns:p14="http://schemas.microsoft.com/office/powerpoint/2010/main" val="240224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85243C3-E49F-4967-8E59-D8344F9BAA9C}" type="datetimeFigureOut">
              <a:rPr lang="es-ES" smtClean="0"/>
              <a:t>28/10/2013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D6016FC-90A9-4EB1-B5E5-2552175F8B40}" type="slidenum">
              <a:rPr lang="es-ES" smtClean="0"/>
              <a:t>‹Nº›</a:t>
            </a:fld>
            <a:endParaRPr lang="es-ES"/>
          </a:p>
        </p:txBody>
      </p:sp>
    </p:spTree>
    <p:extLst>
      <p:ext uri="{BB962C8B-B14F-4D97-AF65-F5344CB8AC3E}">
        <p14:creationId xmlns:p14="http://schemas.microsoft.com/office/powerpoint/2010/main" val="3696566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5243C3-E49F-4967-8E59-D8344F9BAA9C}" type="datetimeFigureOut">
              <a:rPr lang="es-ES" smtClean="0"/>
              <a:t>28/10/2013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016FC-90A9-4EB1-B5E5-2552175F8B40}" type="slidenum">
              <a:rPr lang="es-ES" smtClean="0"/>
              <a:t>‹Nº›</a:t>
            </a:fld>
            <a:endParaRPr lang="es-ES"/>
          </a:p>
        </p:txBody>
      </p:sp>
    </p:spTree>
    <p:extLst>
      <p:ext uri="{BB962C8B-B14F-4D97-AF65-F5344CB8AC3E}">
        <p14:creationId xmlns:p14="http://schemas.microsoft.com/office/powerpoint/2010/main" val="144506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7" y="286824"/>
            <a:ext cx="3528392" cy="1341976"/>
          </a:xfrm>
          <a:prstGeom prst="rect">
            <a:avLst/>
          </a:prstGeom>
        </p:spPr>
      </p:pic>
      <p:sp>
        <p:nvSpPr>
          <p:cNvPr id="6" name="5 CuadroTexto"/>
          <p:cNvSpPr txBox="1"/>
          <p:nvPr/>
        </p:nvSpPr>
        <p:spPr>
          <a:xfrm>
            <a:off x="4795394" y="2145050"/>
            <a:ext cx="3600400" cy="707886"/>
          </a:xfrm>
          <a:prstGeom prst="rect">
            <a:avLst/>
          </a:prstGeom>
          <a:noFill/>
        </p:spPr>
        <p:txBody>
          <a:bodyPr wrap="square" rtlCol="0">
            <a:spAutoFit/>
          </a:bodyPr>
          <a:lstStyle/>
          <a:p>
            <a:pPr algn="r"/>
            <a:r>
              <a:rPr lang="es-ES" sz="4000" dirty="0">
                <a:solidFill>
                  <a:srgbClr val="4E4E52"/>
                </a:solidFill>
                <a:latin typeface="Trajan Pro" panose="02020502050506020301" pitchFamily="18" charset="0"/>
                <a:cs typeface="Arial" pitchFamily="34" charset="0"/>
              </a:rPr>
              <a:t>SESIÓN </a:t>
            </a:r>
            <a:r>
              <a:rPr lang="es-ES" sz="4000" b="1" dirty="0" smtClean="0">
                <a:solidFill>
                  <a:srgbClr val="4E4E52"/>
                </a:solidFill>
                <a:latin typeface="Trajan Pro" panose="02020502050506020301" pitchFamily="18" charset="0"/>
                <a:cs typeface="Arial" pitchFamily="34" charset="0"/>
              </a:rPr>
              <a:t>57</a:t>
            </a:r>
            <a:endParaRPr lang="es-ES" sz="4000" b="1" dirty="0">
              <a:solidFill>
                <a:srgbClr val="4E4E52"/>
              </a:solidFill>
              <a:latin typeface="Trajan Pro" panose="02020502050506020301" pitchFamily="18" charset="0"/>
              <a:cs typeface="Arial" pitchFamily="34" charset="0"/>
            </a:endParaRPr>
          </a:p>
        </p:txBody>
      </p:sp>
      <p:sp>
        <p:nvSpPr>
          <p:cNvPr id="10" name="9 CuadroTexto"/>
          <p:cNvSpPr txBox="1"/>
          <p:nvPr/>
        </p:nvSpPr>
        <p:spPr>
          <a:xfrm>
            <a:off x="4932040" y="5909210"/>
            <a:ext cx="3600400" cy="307777"/>
          </a:xfrm>
          <a:prstGeom prst="rect">
            <a:avLst/>
          </a:prstGeom>
          <a:noFill/>
        </p:spPr>
        <p:txBody>
          <a:bodyPr wrap="square" rtlCol="0">
            <a:spAutoFit/>
          </a:bodyPr>
          <a:lstStyle/>
          <a:p>
            <a:pPr algn="r"/>
            <a:r>
              <a:rPr lang="es-ES" sz="1400" dirty="0" smtClean="0">
                <a:solidFill>
                  <a:srgbClr val="4E4E52"/>
                </a:solidFill>
                <a:latin typeface="Arial" pitchFamily="34" charset="0"/>
                <a:cs typeface="Arial" pitchFamily="34" charset="0"/>
              </a:rPr>
              <a:t>30 de octubre de 2013, 09:00 </a:t>
            </a:r>
            <a:r>
              <a:rPr lang="es-ES" sz="1400" dirty="0" err="1" smtClean="0">
                <a:solidFill>
                  <a:srgbClr val="4E4E52"/>
                </a:solidFill>
                <a:latin typeface="Arial" pitchFamily="34" charset="0"/>
                <a:cs typeface="Arial" pitchFamily="34" charset="0"/>
              </a:rPr>
              <a:t>hrs</a:t>
            </a:r>
            <a:r>
              <a:rPr lang="es-ES" sz="1400" dirty="0" smtClean="0">
                <a:solidFill>
                  <a:srgbClr val="4E4E52"/>
                </a:solidFill>
                <a:latin typeface="Arial" pitchFamily="34" charset="0"/>
                <a:cs typeface="Arial" pitchFamily="34" charset="0"/>
              </a:rPr>
              <a:t>.</a:t>
            </a:r>
            <a:endParaRPr lang="es-ES" sz="1400" dirty="0">
              <a:solidFill>
                <a:srgbClr val="4E4E52"/>
              </a:solidFill>
              <a:latin typeface="Arial" pitchFamily="34" charset="0"/>
              <a:cs typeface="Arial" pitchFamily="34" charset="0"/>
            </a:endParaRPr>
          </a:p>
        </p:txBody>
      </p:sp>
      <p:sp>
        <p:nvSpPr>
          <p:cNvPr id="9" name="8 CuadroTexto"/>
          <p:cNvSpPr txBox="1"/>
          <p:nvPr/>
        </p:nvSpPr>
        <p:spPr>
          <a:xfrm>
            <a:off x="4788024" y="2852936"/>
            <a:ext cx="3600400" cy="400110"/>
          </a:xfrm>
          <a:prstGeom prst="rect">
            <a:avLst/>
          </a:prstGeom>
          <a:noFill/>
        </p:spPr>
        <p:txBody>
          <a:bodyPr wrap="square" rtlCol="0">
            <a:spAutoFit/>
          </a:bodyPr>
          <a:lstStyle/>
          <a:p>
            <a:pPr algn="r"/>
            <a:r>
              <a:rPr lang="es-ES" sz="2000" dirty="0" smtClean="0">
                <a:solidFill>
                  <a:srgbClr val="002942"/>
                </a:solidFill>
                <a:latin typeface="Arial" pitchFamily="34" charset="0"/>
                <a:cs typeface="Arial" pitchFamily="34" charset="0"/>
              </a:rPr>
              <a:t>ORDINARIA</a:t>
            </a:r>
            <a:endParaRPr lang="es-ES" sz="2000" dirty="0">
              <a:solidFill>
                <a:srgbClr val="002942"/>
              </a:solidFill>
              <a:latin typeface="Arial" pitchFamily="34" charset="0"/>
              <a:cs typeface="Arial" pitchFamily="34" charset="0"/>
            </a:endParaRPr>
          </a:p>
        </p:txBody>
      </p:sp>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3170475" cy="6858000"/>
          </a:xfrm>
          <a:prstGeom prst="rect">
            <a:avLst/>
          </a:prstGeom>
        </p:spPr>
      </p:pic>
      <p:sp>
        <p:nvSpPr>
          <p:cNvPr id="2" name="1 CuadroTexto"/>
          <p:cNvSpPr txBox="1"/>
          <p:nvPr/>
        </p:nvSpPr>
        <p:spPr>
          <a:xfrm>
            <a:off x="3635896" y="3939153"/>
            <a:ext cx="4896545" cy="707886"/>
          </a:xfrm>
          <a:prstGeom prst="rect">
            <a:avLst/>
          </a:prstGeom>
          <a:noFill/>
        </p:spPr>
        <p:txBody>
          <a:bodyPr wrap="square" rtlCol="0">
            <a:spAutoFit/>
          </a:bodyPr>
          <a:lstStyle/>
          <a:p>
            <a:pPr algn="ctr"/>
            <a:r>
              <a:rPr lang="es-ES" sz="2000" dirty="0">
                <a:solidFill>
                  <a:srgbClr val="002942"/>
                </a:solidFill>
                <a:latin typeface="Arial" pitchFamily="34" charset="0"/>
                <a:cs typeface="Arial" pitchFamily="34" charset="0"/>
              </a:rPr>
              <a:t>Elección de los Vicepresidentes y del Secretario de Actas del Consejo Social</a:t>
            </a:r>
            <a:endParaRPr lang="es-MX" sz="2000" dirty="0">
              <a:solidFill>
                <a:srgbClr val="002942"/>
              </a:solidFill>
              <a:latin typeface="Arial" pitchFamily="34" charset="0"/>
              <a:cs typeface="Arial" pitchFamily="34" charset="0"/>
            </a:endParaRPr>
          </a:p>
        </p:txBody>
      </p:sp>
    </p:spTree>
    <p:extLst>
      <p:ext uri="{BB962C8B-B14F-4D97-AF65-F5344CB8AC3E}">
        <p14:creationId xmlns:p14="http://schemas.microsoft.com/office/powerpoint/2010/main" val="4015491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2551" y="188640"/>
            <a:ext cx="1703945" cy="648072"/>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4725144"/>
            <a:ext cx="689174" cy="2132856"/>
          </a:xfrm>
          <a:prstGeom prst="rect">
            <a:avLst/>
          </a:prstGeom>
        </p:spPr>
      </p:pic>
      <p:sp>
        <p:nvSpPr>
          <p:cNvPr id="2" name="1 CuadroTexto"/>
          <p:cNvSpPr txBox="1"/>
          <p:nvPr/>
        </p:nvSpPr>
        <p:spPr>
          <a:xfrm>
            <a:off x="1043608" y="1988840"/>
            <a:ext cx="7776865" cy="3754874"/>
          </a:xfrm>
          <a:prstGeom prst="rect">
            <a:avLst/>
          </a:prstGeom>
          <a:noFill/>
        </p:spPr>
        <p:txBody>
          <a:bodyPr wrap="square" rtlCol="0">
            <a:spAutoFit/>
          </a:bodyPr>
          <a:lstStyle/>
          <a:p>
            <a:pPr algn="just"/>
            <a:r>
              <a:rPr lang="es-MX" sz="2000" b="1" dirty="0" smtClean="0"/>
              <a:t>Artículo </a:t>
            </a:r>
            <a:r>
              <a:rPr lang="es-MX" sz="2000" b="1" dirty="0"/>
              <a:t>9. </a:t>
            </a:r>
            <a:r>
              <a:rPr lang="es-MX" sz="2000" dirty="0"/>
              <a:t>Para sus funciones, el Consejo Social de la Universidad de Guadalajara, contará con: </a:t>
            </a:r>
          </a:p>
          <a:p>
            <a:r>
              <a:rPr lang="es-MX" sz="2000" b="1" dirty="0"/>
              <a:t> </a:t>
            </a:r>
            <a:endParaRPr lang="es-MX" sz="2000" dirty="0"/>
          </a:p>
          <a:p>
            <a:pPr marL="514350" lvl="0" indent="-514350">
              <a:buFont typeface="+mj-lt"/>
              <a:buAutoNum type="romanUcPeriod"/>
            </a:pPr>
            <a:r>
              <a:rPr lang="es-MX" sz="2000" dirty="0"/>
              <a:t>Un Presidente; </a:t>
            </a:r>
          </a:p>
          <a:p>
            <a:pPr marL="514350" indent="-514350">
              <a:buFont typeface="+mj-lt"/>
              <a:buAutoNum type="romanUcPeriod"/>
            </a:pPr>
            <a:endParaRPr lang="es-MX" sz="2000" dirty="0"/>
          </a:p>
          <a:p>
            <a:pPr marL="514350" lvl="0" indent="-514350">
              <a:buFont typeface="+mj-lt"/>
              <a:buAutoNum type="romanUcPeriod"/>
            </a:pPr>
            <a:r>
              <a:rPr lang="es-MX" sz="2000" b="1" dirty="0"/>
              <a:t>Dos Vicepresidentes; </a:t>
            </a:r>
          </a:p>
          <a:p>
            <a:pPr marL="514350" indent="-514350">
              <a:buFont typeface="+mj-lt"/>
              <a:buAutoNum type="romanUcPeriod"/>
            </a:pPr>
            <a:endParaRPr lang="es-MX" sz="2000" b="1" dirty="0"/>
          </a:p>
          <a:p>
            <a:pPr marL="514350" lvl="0" indent="-514350">
              <a:buFont typeface="+mj-lt"/>
              <a:buAutoNum type="romanUcPeriod"/>
            </a:pPr>
            <a:r>
              <a:rPr lang="es-MX" sz="2000" b="1" dirty="0"/>
              <a:t>Un Secretario de Actas</a:t>
            </a:r>
            <a:r>
              <a:rPr lang="es-MX" sz="2000" dirty="0"/>
              <a:t>; y </a:t>
            </a:r>
          </a:p>
          <a:p>
            <a:pPr marL="514350" indent="-514350">
              <a:buFont typeface="+mj-lt"/>
              <a:buAutoNum type="romanUcPeriod"/>
            </a:pPr>
            <a:endParaRPr lang="es-MX" sz="2000" dirty="0"/>
          </a:p>
          <a:p>
            <a:pPr marL="514350" lvl="0" indent="-514350" algn="just">
              <a:buFont typeface="+mj-lt"/>
              <a:buAutoNum type="romanUcPeriod"/>
            </a:pPr>
            <a:r>
              <a:rPr lang="es-MX" sz="2000" dirty="0"/>
              <a:t>Los demás consejeros, de conformidad con lo establecido en el artículo 4 del presente ordenamiento. </a:t>
            </a:r>
          </a:p>
          <a:p>
            <a:endParaRPr lang="es-MX" dirty="0"/>
          </a:p>
        </p:txBody>
      </p:sp>
      <p:sp>
        <p:nvSpPr>
          <p:cNvPr id="4" name="3 CuadroTexto"/>
          <p:cNvSpPr txBox="1"/>
          <p:nvPr/>
        </p:nvSpPr>
        <p:spPr>
          <a:xfrm>
            <a:off x="5771625" y="1421295"/>
            <a:ext cx="3097579" cy="369332"/>
          </a:xfrm>
          <a:prstGeom prst="rect">
            <a:avLst/>
          </a:prstGeom>
          <a:noFill/>
        </p:spPr>
        <p:txBody>
          <a:bodyPr wrap="none" rtlCol="0">
            <a:spAutoFit/>
          </a:bodyPr>
          <a:lstStyle/>
          <a:p>
            <a:r>
              <a:rPr lang="es-MX" b="1" dirty="0" smtClean="0"/>
              <a:t>Reglamento del Consejo Social</a:t>
            </a:r>
            <a:endParaRPr lang="es-MX" b="1" dirty="0"/>
          </a:p>
        </p:txBody>
      </p:sp>
      <p:sp>
        <p:nvSpPr>
          <p:cNvPr id="7" name="6 CuadroTexto"/>
          <p:cNvSpPr txBox="1"/>
          <p:nvPr/>
        </p:nvSpPr>
        <p:spPr>
          <a:xfrm>
            <a:off x="1043608" y="482769"/>
            <a:ext cx="5040560" cy="830997"/>
          </a:xfrm>
          <a:prstGeom prst="rect">
            <a:avLst/>
          </a:prstGeom>
          <a:noFill/>
        </p:spPr>
        <p:txBody>
          <a:bodyPr wrap="square" rtlCol="0">
            <a:spAutoFit/>
          </a:bodyPr>
          <a:lstStyle/>
          <a:p>
            <a:pPr algn="ctr"/>
            <a:r>
              <a:rPr lang="es-ES" sz="2400" b="1" dirty="0"/>
              <a:t>Elección de los Vicepresidentes y del Secretario de Actas del Consejo Social</a:t>
            </a:r>
            <a:endParaRPr lang="es-MX" sz="2400" b="1" dirty="0"/>
          </a:p>
        </p:txBody>
      </p:sp>
    </p:spTree>
    <p:extLst>
      <p:ext uri="{BB962C8B-B14F-4D97-AF65-F5344CB8AC3E}">
        <p14:creationId xmlns:p14="http://schemas.microsoft.com/office/powerpoint/2010/main" val="1529354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4725144"/>
            <a:ext cx="689174" cy="2132856"/>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2551" y="188640"/>
            <a:ext cx="1703945" cy="648072"/>
          </a:xfrm>
          <a:prstGeom prst="rect">
            <a:avLst/>
          </a:prstGeom>
        </p:spPr>
      </p:pic>
      <p:sp>
        <p:nvSpPr>
          <p:cNvPr id="5" name="4 CuadroTexto"/>
          <p:cNvSpPr txBox="1"/>
          <p:nvPr/>
        </p:nvSpPr>
        <p:spPr>
          <a:xfrm>
            <a:off x="1043608" y="1988840"/>
            <a:ext cx="7776865" cy="3447098"/>
          </a:xfrm>
          <a:prstGeom prst="rect">
            <a:avLst/>
          </a:prstGeom>
          <a:noFill/>
        </p:spPr>
        <p:txBody>
          <a:bodyPr wrap="square" rtlCol="0">
            <a:spAutoFit/>
          </a:bodyPr>
          <a:lstStyle/>
          <a:p>
            <a:r>
              <a:rPr lang="es-MX" sz="2000" b="1" dirty="0" smtClean="0"/>
              <a:t>Artículo </a:t>
            </a:r>
            <a:r>
              <a:rPr lang="es-MX" sz="2000" b="1" dirty="0"/>
              <a:t>18. </a:t>
            </a:r>
            <a:r>
              <a:rPr lang="es-MX" sz="2000" dirty="0"/>
              <a:t>Son atribuciones de los </a:t>
            </a:r>
            <a:r>
              <a:rPr lang="es-MX" sz="2000" b="1" dirty="0"/>
              <a:t>Vicepresidentes</a:t>
            </a:r>
            <a:r>
              <a:rPr lang="es-MX" sz="2000" dirty="0"/>
              <a:t>, las siguientes: </a:t>
            </a:r>
          </a:p>
          <a:p>
            <a:r>
              <a:rPr lang="es-MX" sz="2000" dirty="0"/>
              <a:t> </a:t>
            </a:r>
          </a:p>
          <a:p>
            <a:pPr marL="514350" lvl="0" indent="-514350" algn="just">
              <a:buFont typeface="+mj-lt"/>
              <a:buAutoNum type="romanUcPeriod"/>
            </a:pPr>
            <a:r>
              <a:rPr lang="es-MX" sz="2000" dirty="0"/>
              <a:t>Vigilar que las Comisiones del área de su competencia cumplan con las atribuciones que tienen conferidas, de conformidad con el presente Reglamento. </a:t>
            </a:r>
          </a:p>
          <a:p>
            <a:pPr marL="514350" indent="-514350">
              <a:buFont typeface="+mj-lt"/>
              <a:buAutoNum type="romanUcPeriod"/>
            </a:pPr>
            <a:endParaRPr lang="es-MX" sz="2000" dirty="0"/>
          </a:p>
          <a:p>
            <a:pPr marL="514350" lvl="0" indent="-514350" algn="just">
              <a:buFont typeface="+mj-lt"/>
              <a:buAutoNum type="romanUcPeriod"/>
            </a:pPr>
            <a:r>
              <a:rPr lang="es-MX" sz="2000" dirty="0"/>
              <a:t>Llevar el seguimiento de los trabajos de las Comisiones, y </a:t>
            </a:r>
          </a:p>
          <a:p>
            <a:pPr marL="514350" indent="-514350">
              <a:buFont typeface="+mj-lt"/>
              <a:buAutoNum type="romanUcPeriod"/>
            </a:pPr>
            <a:endParaRPr lang="es-MX" sz="2000" dirty="0"/>
          </a:p>
          <a:p>
            <a:pPr marL="514350" lvl="0" indent="-514350">
              <a:buFont typeface="+mj-lt"/>
              <a:buAutoNum type="romanUcPeriod"/>
            </a:pPr>
            <a:r>
              <a:rPr lang="es-MX" sz="2000" dirty="0"/>
              <a:t>Las demás que determine el pleno del Consejo Social o su Presidente. </a:t>
            </a:r>
          </a:p>
          <a:p>
            <a:endParaRPr lang="es-MX" dirty="0"/>
          </a:p>
        </p:txBody>
      </p:sp>
      <p:sp>
        <p:nvSpPr>
          <p:cNvPr id="3" name="2 CuadroTexto"/>
          <p:cNvSpPr txBox="1"/>
          <p:nvPr/>
        </p:nvSpPr>
        <p:spPr>
          <a:xfrm>
            <a:off x="1311626" y="512676"/>
            <a:ext cx="2808312" cy="461665"/>
          </a:xfrm>
          <a:prstGeom prst="rect">
            <a:avLst/>
          </a:prstGeom>
          <a:noFill/>
        </p:spPr>
        <p:txBody>
          <a:bodyPr wrap="square" rtlCol="0">
            <a:spAutoFit/>
          </a:bodyPr>
          <a:lstStyle/>
          <a:p>
            <a:r>
              <a:rPr lang="es-MX" sz="2400" b="1" dirty="0" smtClean="0"/>
              <a:t>Vicepresidentes</a:t>
            </a:r>
            <a:endParaRPr lang="es-MX" sz="2400" b="1" dirty="0"/>
          </a:p>
        </p:txBody>
      </p:sp>
      <p:sp>
        <p:nvSpPr>
          <p:cNvPr id="10" name="9 CuadroTexto"/>
          <p:cNvSpPr txBox="1"/>
          <p:nvPr/>
        </p:nvSpPr>
        <p:spPr>
          <a:xfrm>
            <a:off x="5771625" y="1421295"/>
            <a:ext cx="3097579" cy="369332"/>
          </a:xfrm>
          <a:prstGeom prst="rect">
            <a:avLst/>
          </a:prstGeom>
          <a:noFill/>
        </p:spPr>
        <p:txBody>
          <a:bodyPr wrap="none" rtlCol="0">
            <a:spAutoFit/>
          </a:bodyPr>
          <a:lstStyle/>
          <a:p>
            <a:r>
              <a:rPr lang="es-MX" b="1" dirty="0" smtClean="0"/>
              <a:t>Reglamento del Consejo Social</a:t>
            </a:r>
            <a:endParaRPr lang="es-MX" b="1" dirty="0"/>
          </a:p>
        </p:txBody>
      </p:sp>
    </p:spTree>
    <p:extLst>
      <p:ext uri="{BB962C8B-B14F-4D97-AF65-F5344CB8AC3E}">
        <p14:creationId xmlns:p14="http://schemas.microsoft.com/office/powerpoint/2010/main" val="4136899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4725144"/>
            <a:ext cx="689174" cy="2132856"/>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2551" y="188640"/>
            <a:ext cx="1703945" cy="648072"/>
          </a:xfrm>
          <a:prstGeom prst="rect">
            <a:avLst/>
          </a:prstGeom>
        </p:spPr>
      </p:pic>
      <p:sp>
        <p:nvSpPr>
          <p:cNvPr id="4" name="3 CuadroTexto"/>
          <p:cNvSpPr txBox="1"/>
          <p:nvPr/>
        </p:nvSpPr>
        <p:spPr>
          <a:xfrm>
            <a:off x="1043608" y="1988840"/>
            <a:ext cx="7776865" cy="4370427"/>
          </a:xfrm>
          <a:prstGeom prst="rect">
            <a:avLst/>
          </a:prstGeom>
          <a:noFill/>
        </p:spPr>
        <p:txBody>
          <a:bodyPr wrap="square" rtlCol="0">
            <a:spAutoFit/>
          </a:bodyPr>
          <a:lstStyle/>
          <a:p>
            <a:pPr algn="just"/>
            <a:r>
              <a:rPr lang="es-MX" sz="2000" b="1" dirty="0" smtClean="0"/>
              <a:t>Artículo </a:t>
            </a:r>
            <a:r>
              <a:rPr lang="es-MX" sz="2000" b="1" dirty="0"/>
              <a:t>19. </a:t>
            </a:r>
            <a:r>
              <a:rPr lang="es-MX" sz="2000" dirty="0"/>
              <a:t>El </a:t>
            </a:r>
            <a:r>
              <a:rPr lang="es-MX" sz="2000" b="1" dirty="0"/>
              <a:t>Vicepresidente de Vinculación</a:t>
            </a:r>
            <a:r>
              <a:rPr lang="es-MX" sz="2000" dirty="0"/>
              <a:t> tendrá bajo su responsabilidad, siguientes Comisiones: </a:t>
            </a:r>
          </a:p>
          <a:p>
            <a:pPr algn="just"/>
            <a:r>
              <a:rPr lang="es-MX" sz="2000" dirty="0"/>
              <a:t> </a:t>
            </a:r>
          </a:p>
          <a:p>
            <a:pPr marL="342900" indent="-342900" algn="just">
              <a:buFont typeface="Arial" panose="020B0604020202020204" pitchFamily="34" charset="0"/>
              <a:buChar char="•"/>
            </a:pPr>
            <a:r>
              <a:rPr lang="es-MX" sz="2000" dirty="0"/>
              <a:t>Vinculación con el Sector Productivo </a:t>
            </a:r>
          </a:p>
          <a:p>
            <a:pPr marL="342900" indent="-342900" algn="just">
              <a:buFont typeface="Arial" panose="020B0604020202020204" pitchFamily="34" charset="0"/>
              <a:buChar char="•"/>
            </a:pPr>
            <a:r>
              <a:rPr lang="es-MX" sz="2000" dirty="0" smtClean="0"/>
              <a:t>Vinculación </a:t>
            </a:r>
            <a:r>
              <a:rPr lang="es-MX" sz="2000" dirty="0"/>
              <a:t>con la Administración Pública </a:t>
            </a:r>
          </a:p>
          <a:p>
            <a:pPr marL="342900" indent="-342900" algn="just">
              <a:buFont typeface="Arial" panose="020B0604020202020204" pitchFamily="34" charset="0"/>
              <a:buChar char="•"/>
            </a:pPr>
            <a:r>
              <a:rPr lang="es-MX" sz="2000" dirty="0" smtClean="0"/>
              <a:t>Vinculación </a:t>
            </a:r>
            <a:r>
              <a:rPr lang="es-MX" sz="2000" dirty="0"/>
              <a:t>para el Desarrollo Social </a:t>
            </a:r>
          </a:p>
          <a:p>
            <a:pPr marL="342900" indent="-342900" algn="just">
              <a:buFont typeface="Arial" panose="020B0604020202020204" pitchFamily="34" charset="0"/>
              <a:buChar char="•"/>
            </a:pPr>
            <a:r>
              <a:rPr lang="es-MX" sz="2000" dirty="0" smtClean="0"/>
              <a:t>De </a:t>
            </a:r>
            <a:r>
              <a:rPr lang="es-MX" sz="2000" dirty="0"/>
              <a:t>Divulgación </a:t>
            </a:r>
          </a:p>
          <a:p>
            <a:pPr algn="just"/>
            <a:r>
              <a:rPr lang="es-MX" sz="2000" b="1" dirty="0"/>
              <a:t> </a:t>
            </a:r>
            <a:endParaRPr lang="es-MX" sz="2000" dirty="0"/>
          </a:p>
          <a:p>
            <a:pPr algn="just"/>
            <a:r>
              <a:rPr lang="es-MX" sz="2000" b="1" dirty="0"/>
              <a:t>Artículo 20. </a:t>
            </a:r>
            <a:r>
              <a:rPr lang="es-MX" sz="2000" dirty="0"/>
              <a:t>El </a:t>
            </a:r>
            <a:r>
              <a:rPr lang="es-MX" sz="2000" b="1" dirty="0"/>
              <a:t>Vicepresidente de Planeación </a:t>
            </a:r>
            <a:r>
              <a:rPr lang="es-MX" sz="2000" dirty="0"/>
              <a:t>tendrá bajo su responsabilidad, siguientes Comisiones: </a:t>
            </a:r>
          </a:p>
          <a:p>
            <a:pPr algn="just"/>
            <a:r>
              <a:rPr lang="es-MX" sz="2000" dirty="0"/>
              <a:t> </a:t>
            </a:r>
          </a:p>
          <a:p>
            <a:pPr marL="342900" indent="-342900" algn="just">
              <a:buFont typeface="Arial" panose="020B0604020202020204" pitchFamily="34" charset="0"/>
              <a:buChar char="•"/>
            </a:pPr>
            <a:r>
              <a:rPr lang="es-MX" sz="2000" dirty="0"/>
              <a:t>Planeación y Evaluación </a:t>
            </a:r>
          </a:p>
          <a:p>
            <a:pPr marL="342900" indent="-342900" algn="just">
              <a:buFont typeface="Arial" panose="020B0604020202020204" pitchFamily="34" charset="0"/>
              <a:buChar char="•"/>
            </a:pPr>
            <a:r>
              <a:rPr lang="es-MX" sz="2000" dirty="0" smtClean="0"/>
              <a:t>Administración </a:t>
            </a:r>
            <a:r>
              <a:rPr lang="es-MX" sz="2000" dirty="0"/>
              <a:t>y Finanzas. </a:t>
            </a:r>
          </a:p>
          <a:p>
            <a:endParaRPr lang="es-MX" dirty="0"/>
          </a:p>
        </p:txBody>
      </p:sp>
      <p:sp>
        <p:nvSpPr>
          <p:cNvPr id="6" name="5 CuadroTexto"/>
          <p:cNvSpPr txBox="1"/>
          <p:nvPr/>
        </p:nvSpPr>
        <p:spPr>
          <a:xfrm>
            <a:off x="5771625" y="1421295"/>
            <a:ext cx="3097579" cy="369332"/>
          </a:xfrm>
          <a:prstGeom prst="rect">
            <a:avLst/>
          </a:prstGeom>
          <a:noFill/>
        </p:spPr>
        <p:txBody>
          <a:bodyPr wrap="none" rtlCol="0">
            <a:spAutoFit/>
          </a:bodyPr>
          <a:lstStyle/>
          <a:p>
            <a:r>
              <a:rPr lang="es-MX" b="1" dirty="0" smtClean="0"/>
              <a:t>Reglamento del Consejo Social</a:t>
            </a:r>
            <a:endParaRPr lang="es-MX" b="1" dirty="0"/>
          </a:p>
        </p:txBody>
      </p:sp>
      <p:sp>
        <p:nvSpPr>
          <p:cNvPr id="8" name="7 CuadroTexto"/>
          <p:cNvSpPr txBox="1"/>
          <p:nvPr/>
        </p:nvSpPr>
        <p:spPr>
          <a:xfrm>
            <a:off x="1311626" y="512676"/>
            <a:ext cx="2808312" cy="461665"/>
          </a:xfrm>
          <a:prstGeom prst="rect">
            <a:avLst/>
          </a:prstGeom>
          <a:noFill/>
        </p:spPr>
        <p:txBody>
          <a:bodyPr wrap="square" rtlCol="0">
            <a:spAutoFit/>
          </a:bodyPr>
          <a:lstStyle/>
          <a:p>
            <a:r>
              <a:rPr lang="es-MX" sz="2400" b="1" dirty="0" smtClean="0"/>
              <a:t>Vicepresidentes</a:t>
            </a:r>
            <a:endParaRPr lang="es-MX" sz="2400" b="1" dirty="0"/>
          </a:p>
        </p:txBody>
      </p:sp>
    </p:spTree>
    <p:extLst>
      <p:ext uri="{BB962C8B-B14F-4D97-AF65-F5344CB8AC3E}">
        <p14:creationId xmlns:p14="http://schemas.microsoft.com/office/powerpoint/2010/main" val="703547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4725144"/>
            <a:ext cx="689174" cy="2132856"/>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2551" y="188640"/>
            <a:ext cx="1703945" cy="648072"/>
          </a:xfrm>
          <a:prstGeom prst="rect">
            <a:avLst/>
          </a:prstGeom>
        </p:spPr>
      </p:pic>
      <p:sp>
        <p:nvSpPr>
          <p:cNvPr id="4" name="3 CuadroTexto"/>
          <p:cNvSpPr txBox="1"/>
          <p:nvPr/>
        </p:nvSpPr>
        <p:spPr>
          <a:xfrm>
            <a:off x="1047935" y="1346579"/>
            <a:ext cx="7776865" cy="4832092"/>
          </a:xfrm>
          <a:prstGeom prst="rect">
            <a:avLst/>
          </a:prstGeom>
          <a:noFill/>
        </p:spPr>
        <p:txBody>
          <a:bodyPr wrap="square" rtlCol="0">
            <a:spAutoFit/>
          </a:bodyPr>
          <a:lstStyle/>
          <a:p>
            <a:r>
              <a:rPr lang="es-MX" sz="1400" b="1" dirty="0"/>
              <a:t>Artículo 15. </a:t>
            </a:r>
            <a:r>
              <a:rPr lang="es-MX" sz="1400" dirty="0"/>
              <a:t>Son Comisiones Permanentes, las siguientes: </a:t>
            </a:r>
          </a:p>
          <a:p>
            <a:r>
              <a:rPr lang="es-MX" sz="1400" b="1" dirty="0"/>
              <a:t> </a:t>
            </a:r>
            <a:endParaRPr lang="es-MX" sz="1400" dirty="0"/>
          </a:p>
          <a:p>
            <a:r>
              <a:rPr lang="es-MX" sz="1400" b="1" dirty="0"/>
              <a:t>I. Planeación y Evaluación. </a:t>
            </a:r>
          </a:p>
          <a:p>
            <a:r>
              <a:rPr lang="es-MX" sz="1400" dirty="0"/>
              <a:t> </a:t>
            </a:r>
          </a:p>
          <a:p>
            <a:pPr algn="just"/>
            <a:r>
              <a:rPr lang="es-MX" sz="1400" dirty="0"/>
              <a:t>Se encargará de sugerir al Consejo General Universitario, a través de su Presidente, que se incluyan en el Plan de Desarrollo Institucional, propuestas de objetivos, estratégicas y líneas de acción, que fortalezcan la interacción Universidad-Sociedad. Igualmente, hacer las recomendaciones pertinentes sobre el curso que tome la implementación del Plan. </a:t>
            </a:r>
          </a:p>
          <a:p>
            <a:pPr algn="just"/>
            <a:r>
              <a:rPr lang="es-MX" sz="1400" b="1" dirty="0"/>
              <a:t> </a:t>
            </a:r>
            <a:endParaRPr lang="es-MX" sz="1400" dirty="0"/>
          </a:p>
          <a:p>
            <a:pPr algn="just"/>
            <a:r>
              <a:rPr lang="es-MX" sz="1400" b="1" dirty="0"/>
              <a:t>II. Vinculación con el Sector Productivo y de Servicios</a:t>
            </a:r>
            <a:r>
              <a:rPr lang="es-MX" sz="1400" dirty="0"/>
              <a:t>. </a:t>
            </a:r>
          </a:p>
          <a:p>
            <a:pPr algn="just"/>
            <a:r>
              <a:rPr lang="es-MX" sz="1400" dirty="0"/>
              <a:t> </a:t>
            </a:r>
          </a:p>
          <a:p>
            <a:pPr algn="just"/>
            <a:r>
              <a:rPr lang="es-MX" sz="1400" dirty="0"/>
              <a:t>Deberá coadyuvar al establecimiento de acciones concertadas de la Universidad de Guadalajara, con los sectores productivos y de servicios, con el fin de impulsar el desarrollo de las acciones y proyectos incluidos en el programa PRODUCE, del Acuerdo Universitario para el Desarrollo Sostenible del Estado de Jalisco, ACUDE, y aquellas otras que se consideren adecuadas para los propósitos del Acuerdo. </a:t>
            </a:r>
          </a:p>
          <a:p>
            <a:pPr algn="just"/>
            <a:r>
              <a:rPr lang="es-MX" sz="1400" b="1" dirty="0"/>
              <a:t> </a:t>
            </a:r>
            <a:endParaRPr lang="es-MX" sz="1400" dirty="0"/>
          </a:p>
          <a:p>
            <a:pPr algn="just"/>
            <a:r>
              <a:rPr lang="es-MX" sz="1400" b="1" dirty="0"/>
              <a:t>III. Vinculación con la Administración Pública. </a:t>
            </a:r>
          </a:p>
          <a:p>
            <a:pPr algn="just"/>
            <a:r>
              <a:rPr lang="es-MX" sz="1400" dirty="0"/>
              <a:t> </a:t>
            </a:r>
          </a:p>
          <a:p>
            <a:pPr algn="just"/>
            <a:r>
              <a:rPr lang="es-MX" sz="1400" dirty="0"/>
              <a:t>Tendrá las funciones de promover el establecimiento de acciones de cooperación, ante la Universidad de Guadalajara y la Administración Pública, con el objetivo de impulsar las acciones y proyectos incluidos en el programa ADMINISTRA, del Acuerdo Universitario para el Desarrollo Sostenible del Estado de Jalisco, ACUDE. </a:t>
            </a:r>
          </a:p>
        </p:txBody>
      </p:sp>
      <p:sp>
        <p:nvSpPr>
          <p:cNvPr id="6" name="5 CuadroTexto"/>
          <p:cNvSpPr txBox="1"/>
          <p:nvPr/>
        </p:nvSpPr>
        <p:spPr>
          <a:xfrm>
            <a:off x="5771625" y="969607"/>
            <a:ext cx="3097579" cy="369332"/>
          </a:xfrm>
          <a:prstGeom prst="rect">
            <a:avLst/>
          </a:prstGeom>
          <a:noFill/>
        </p:spPr>
        <p:txBody>
          <a:bodyPr wrap="none" rtlCol="0">
            <a:spAutoFit/>
          </a:bodyPr>
          <a:lstStyle/>
          <a:p>
            <a:r>
              <a:rPr lang="es-MX" b="1" dirty="0" smtClean="0"/>
              <a:t>Reglamento del Consejo Social</a:t>
            </a:r>
            <a:endParaRPr lang="es-MX" b="1" dirty="0"/>
          </a:p>
        </p:txBody>
      </p:sp>
      <p:sp>
        <p:nvSpPr>
          <p:cNvPr id="8" name="7 CuadroTexto"/>
          <p:cNvSpPr txBox="1"/>
          <p:nvPr/>
        </p:nvSpPr>
        <p:spPr>
          <a:xfrm>
            <a:off x="1311626" y="512676"/>
            <a:ext cx="2808312" cy="461665"/>
          </a:xfrm>
          <a:prstGeom prst="rect">
            <a:avLst/>
          </a:prstGeom>
          <a:noFill/>
        </p:spPr>
        <p:txBody>
          <a:bodyPr wrap="square" rtlCol="0">
            <a:spAutoFit/>
          </a:bodyPr>
          <a:lstStyle/>
          <a:p>
            <a:r>
              <a:rPr lang="es-MX" sz="2400" b="1" dirty="0" smtClean="0"/>
              <a:t>Vicepresidentes</a:t>
            </a:r>
            <a:endParaRPr lang="es-MX" sz="2400" b="1" dirty="0"/>
          </a:p>
        </p:txBody>
      </p:sp>
    </p:spTree>
    <p:extLst>
      <p:ext uri="{BB962C8B-B14F-4D97-AF65-F5344CB8AC3E}">
        <p14:creationId xmlns:p14="http://schemas.microsoft.com/office/powerpoint/2010/main" val="200826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4725144"/>
            <a:ext cx="689174" cy="2132856"/>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2551" y="188640"/>
            <a:ext cx="1703945" cy="648072"/>
          </a:xfrm>
          <a:prstGeom prst="rect">
            <a:avLst/>
          </a:prstGeom>
        </p:spPr>
      </p:pic>
      <p:sp>
        <p:nvSpPr>
          <p:cNvPr id="4" name="3 CuadroTexto"/>
          <p:cNvSpPr txBox="1"/>
          <p:nvPr/>
        </p:nvSpPr>
        <p:spPr>
          <a:xfrm>
            <a:off x="1047935" y="1346579"/>
            <a:ext cx="7776865" cy="4893647"/>
          </a:xfrm>
          <a:prstGeom prst="rect">
            <a:avLst/>
          </a:prstGeom>
          <a:noFill/>
        </p:spPr>
        <p:txBody>
          <a:bodyPr wrap="square" rtlCol="0">
            <a:spAutoFit/>
          </a:bodyPr>
          <a:lstStyle/>
          <a:p>
            <a:pPr algn="r"/>
            <a:endParaRPr lang="es-MX" sz="1400" dirty="0" smtClean="0"/>
          </a:p>
          <a:p>
            <a:pPr algn="r"/>
            <a:r>
              <a:rPr lang="es-MX" sz="1400" smtClean="0"/>
              <a:t>Continúa</a:t>
            </a:r>
            <a:r>
              <a:rPr lang="es-MX" sz="1400" dirty="0"/>
              <a:t> </a:t>
            </a:r>
          </a:p>
          <a:p>
            <a:r>
              <a:rPr lang="es-MX" sz="1400" b="1" smtClean="0"/>
              <a:t>IV</a:t>
            </a:r>
            <a:r>
              <a:rPr lang="es-MX" sz="1400" b="1" dirty="0" smtClean="0"/>
              <a:t>. Vinculación para el Desarrollo Social. </a:t>
            </a:r>
          </a:p>
          <a:p>
            <a:r>
              <a:rPr lang="es-MX" sz="1400" dirty="0" smtClean="0"/>
              <a:t> </a:t>
            </a:r>
          </a:p>
          <a:p>
            <a:pPr algn="just"/>
            <a:r>
              <a:rPr lang="es-MX" sz="1400" dirty="0" smtClean="0"/>
              <a:t>Impulsará la colaboración de la Universidad de Guadalajara con el sector social, con el fin de facilitar la ejecución de las acciones y proyectos del programa COMPARTE, del Acuerdo Universitario para el Desarrollo Sostenible del Estado de Jalisco, ACUDE, que permitan una mejor articulación de la Universidad con su entorno social. </a:t>
            </a:r>
          </a:p>
          <a:p>
            <a:pPr algn="just"/>
            <a:r>
              <a:rPr lang="es-MX" sz="1400" b="1" dirty="0" smtClean="0"/>
              <a:t> </a:t>
            </a:r>
            <a:endParaRPr lang="es-MX" sz="1400" dirty="0" smtClean="0"/>
          </a:p>
          <a:p>
            <a:pPr algn="just"/>
            <a:r>
              <a:rPr lang="es-MX" sz="1400" b="1" dirty="0" smtClean="0"/>
              <a:t>V. De Divulgación. </a:t>
            </a:r>
          </a:p>
          <a:p>
            <a:pPr algn="just"/>
            <a:r>
              <a:rPr lang="es-MX" sz="1400" b="1" dirty="0" smtClean="0"/>
              <a:t> </a:t>
            </a:r>
          </a:p>
          <a:p>
            <a:pPr algn="just"/>
            <a:r>
              <a:rPr lang="es-MX" sz="1400" dirty="0" smtClean="0"/>
              <a:t>Sugerirá se instrumenten las estratégicas y acciones de difusión científica y cultural contempladas en el programa DIVULGA, del Acuerdo Universitario para el Desarrollo Sostenible del Estado de Jalisco, ACUDE, con el Objeto de buscar una mejor interacción de la Universidad con su entorno social. </a:t>
            </a:r>
          </a:p>
          <a:p>
            <a:pPr algn="just"/>
            <a:r>
              <a:rPr lang="es-MX" sz="1400" b="1" dirty="0" smtClean="0"/>
              <a:t> </a:t>
            </a:r>
            <a:endParaRPr lang="es-MX" sz="1400" dirty="0" smtClean="0"/>
          </a:p>
          <a:p>
            <a:pPr algn="just"/>
            <a:r>
              <a:rPr lang="es-MX" sz="1400" b="1" dirty="0" smtClean="0"/>
              <a:t> </a:t>
            </a:r>
            <a:endParaRPr lang="es-MX" sz="1400" dirty="0" smtClean="0"/>
          </a:p>
          <a:p>
            <a:pPr algn="just"/>
            <a:r>
              <a:rPr lang="es-MX" sz="1400" b="1" dirty="0" smtClean="0"/>
              <a:t>VI. Administración y Finanzas</a:t>
            </a:r>
            <a:r>
              <a:rPr lang="es-MX" sz="1400" dirty="0" smtClean="0"/>
              <a:t>. </a:t>
            </a:r>
          </a:p>
          <a:p>
            <a:pPr algn="just"/>
            <a:r>
              <a:rPr lang="es-MX" sz="1400" dirty="0" smtClean="0"/>
              <a:t> </a:t>
            </a:r>
          </a:p>
          <a:p>
            <a:pPr algn="just"/>
            <a:r>
              <a:rPr lang="es-MX" sz="1400" dirty="0" smtClean="0"/>
              <a:t>Se encargará de recomendar la adopción de medidas que apoyen un mejor aprovechamiento y conservación del patrimonio y los recursos de la Universidad de Guadalajara, así como las estrategias que fortalezcan la capacidad financiera de la Institución. </a:t>
            </a:r>
          </a:p>
          <a:p>
            <a:endParaRPr lang="es-MX" dirty="0"/>
          </a:p>
        </p:txBody>
      </p:sp>
      <p:sp>
        <p:nvSpPr>
          <p:cNvPr id="6" name="5 CuadroTexto"/>
          <p:cNvSpPr txBox="1"/>
          <p:nvPr/>
        </p:nvSpPr>
        <p:spPr>
          <a:xfrm>
            <a:off x="5771625" y="969607"/>
            <a:ext cx="3097579" cy="369332"/>
          </a:xfrm>
          <a:prstGeom prst="rect">
            <a:avLst/>
          </a:prstGeom>
          <a:noFill/>
        </p:spPr>
        <p:txBody>
          <a:bodyPr wrap="none" rtlCol="0">
            <a:spAutoFit/>
          </a:bodyPr>
          <a:lstStyle/>
          <a:p>
            <a:r>
              <a:rPr lang="es-MX" b="1" dirty="0" smtClean="0"/>
              <a:t>Reglamento del Consejo Social</a:t>
            </a:r>
            <a:endParaRPr lang="es-MX" b="1" dirty="0"/>
          </a:p>
        </p:txBody>
      </p:sp>
      <p:sp>
        <p:nvSpPr>
          <p:cNvPr id="8" name="7 CuadroTexto"/>
          <p:cNvSpPr txBox="1"/>
          <p:nvPr/>
        </p:nvSpPr>
        <p:spPr>
          <a:xfrm>
            <a:off x="1311626" y="512676"/>
            <a:ext cx="2808312" cy="461665"/>
          </a:xfrm>
          <a:prstGeom prst="rect">
            <a:avLst/>
          </a:prstGeom>
          <a:noFill/>
        </p:spPr>
        <p:txBody>
          <a:bodyPr wrap="square" rtlCol="0">
            <a:spAutoFit/>
          </a:bodyPr>
          <a:lstStyle/>
          <a:p>
            <a:r>
              <a:rPr lang="es-MX" sz="2400" b="1" dirty="0" smtClean="0"/>
              <a:t>Vicepresidentes</a:t>
            </a:r>
            <a:endParaRPr lang="es-MX" sz="2400" b="1" dirty="0"/>
          </a:p>
        </p:txBody>
      </p:sp>
    </p:spTree>
    <p:extLst>
      <p:ext uri="{BB962C8B-B14F-4D97-AF65-F5344CB8AC3E}">
        <p14:creationId xmlns:p14="http://schemas.microsoft.com/office/powerpoint/2010/main" val="111722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4725144"/>
            <a:ext cx="689174" cy="2132856"/>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2551" y="188640"/>
            <a:ext cx="1703945" cy="648072"/>
          </a:xfrm>
          <a:prstGeom prst="rect">
            <a:avLst/>
          </a:prstGeom>
        </p:spPr>
      </p:pic>
      <p:sp>
        <p:nvSpPr>
          <p:cNvPr id="5" name="4 CuadroTexto"/>
          <p:cNvSpPr txBox="1"/>
          <p:nvPr/>
        </p:nvSpPr>
        <p:spPr>
          <a:xfrm>
            <a:off x="1043608" y="1916832"/>
            <a:ext cx="7776865" cy="4524315"/>
          </a:xfrm>
          <a:prstGeom prst="rect">
            <a:avLst/>
          </a:prstGeom>
          <a:noFill/>
        </p:spPr>
        <p:txBody>
          <a:bodyPr wrap="square" rtlCol="0">
            <a:spAutoFit/>
          </a:bodyPr>
          <a:lstStyle/>
          <a:p>
            <a:pPr algn="just"/>
            <a:r>
              <a:rPr lang="es-MX" b="1" dirty="0" smtClean="0"/>
              <a:t>Artículo </a:t>
            </a:r>
            <a:r>
              <a:rPr lang="es-MX" b="1" dirty="0"/>
              <a:t>21. </a:t>
            </a:r>
            <a:r>
              <a:rPr lang="es-MX" dirty="0"/>
              <a:t>Son atribuciones del </a:t>
            </a:r>
            <a:r>
              <a:rPr lang="es-MX" b="1" dirty="0"/>
              <a:t>Secretario</a:t>
            </a:r>
            <a:r>
              <a:rPr lang="es-MX" dirty="0"/>
              <a:t> del Consejo Social de la Universidad de Guadalajara, las siguientes: </a:t>
            </a:r>
          </a:p>
          <a:p>
            <a:r>
              <a:rPr lang="es-MX" b="1" dirty="0"/>
              <a:t> </a:t>
            </a:r>
            <a:endParaRPr lang="es-MX" dirty="0"/>
          </a:p>
          <a:p>
            <a:pPr marL="514350" lvl="0" indent="-514350">
              <a:buFont typeface="+mj-lt"/>
              <a:buAutoNum type="romanUcPeriod"/>
            </a:pPr>
            <a:r>
              <a:rPr lang="es-MX" dirty="0"/>
              <a:t>Atender las actividades de comunicación social que acuerde desarrollar el Consejo Social; </a:t>
            </a:r>
          </a:p>
          <a:p>
            <a:pPr marL="514350" indent="-514350">
              <a:buFont typeface="+mj-lt"/>
              <a:buAutoNum type="romanUcPeriod"/>
            </a:pPr>
            <a:endParaRPr lang="es-MX" dirty="0"/>
          </a:p>
          <a:p>
            <a:pPr marL="514350" lvl="0" indent="-514350">
              <a:buFont typeface="+mj-lt"/>
              <a:buAutoNum type="romanUcPeriod"/>
            </a:pPr>
            <a:r>
              <a:rPr lang="es-MX" dirty="0"/>
              <a:t>Formular el informe anual de actividades del Consejo Social; </a:t>
            </a:r>
          </a:p>
          <a:p>
            <a:pPr marL="514350" indent="-514350">
              <a:buFont typeface="+mj-lt"/>
              <a:buAutoNum type="romanUcPeriod"/>
            </a:pPr>
            <a:endParaRPr lang="es-MX" dirty="0"/>
          </a:p>
          <a:p>
            <a:pPr marL="514350" lvl="0" indent="-514350">
              <a:buFont typeface="+mj-lt"/>
              <a:buAutoNum type="romanUcPeriod"/>
            </a:pPr>
            <a:r>
              <a:rPr lang="es-MX" dirty="0"/>
              <a:t>Coordinar los trabajos administrativos que surjan de la operación del Consejo Social; </a:t>
            </a:r>
          </a:p>
          <a:p>
            <a:pPr marL="514350" indent="-514350">
              <a:buFont typeface="+mj-lt"/>
              <a:buAutoNum type="romanUcPeriod"/>
            </a:pPr>
            <a:endParaRPr lang="es-MX" dirty="0"/>
          </a:p>
          <a:p>
            <a:pPr marL="514350" lvl="0" indent="-514350">
              <a:buFont typeface="+mj-lt"/>
              <a:buAutoNum type="romanUcPeriod"/>
            </a:pPr>
            <a:r>
              <a:rPr lang="es-MX" dirty="0"/>
              <a:t>Acordar con el Presidente los asuntos de su competencia; </a:t>
            </a:r>
          </a:p>
          <a:p>
            <a:pPr marL="514350" indent="-514350">
              <a:buFont typeface="+mj-lt"/>
              <a:buAutoNum type="romanUcPeriod"/>
            </a:pPr>
            <a:endParaRPr lang="es-MX" dirty="0"/>
          </a:p>
          <a:p>
            <a:pPr marL="514350" lvl="0" indent="-514350">
              <a:buFont typeface="+mj-lt"/>
              <a:buAutoNum type="romanUcPeriod"/>
            </a:pPr>
            <a:r>
              <a:rPr lang="es-MX" dirty="0"/>
              <a:t>Levantar las actas; </a:t>
            </a:r>
          </a:p>
          <a:p>
            <a:pPr marL="514350" indent="-514350">
              <a:buFont typeface="+mj-lt"/>
              <a:buAutoNum type="romanUcPeriod"/>
            </a:pPr>
            <a:endParaRPr lang="es-MX" dirty="0"/>
          </a:p>
          <a:p>
            <a:pPr marL="514350" lvl="0" indent="-514350">
              <a:buFont typeface="+mj-lt"/>
              <a:buAutoNum type="romanUcPeriod"/>
            </a:pPr>
            <a:r>
              <a:rPr lang="es-MX" dirty="0"/>
              <a:t>Las demás que acuerde otorgarle el Consejo Social en pleno. </a:t>
            </a:r>
          </a:p>
        </p:txBody>
      </p:sp>
      <p:sp>
        <p:nvSpPr>
          <p:cNvPr id="3" name="2 CuadroTexto"/>
          <p:cNvSpPr txBox="1"/>
          <p:nvPr/>
        </p:nvSpPr>
        <p:spPr>
          <a:xfrm>
            <a:off x="1311626" y="512676"/>
            <a:ext cx="2808312" cy="461665"/>
          </a:xfrm>
          <a:prstGeom prst="rect">
            <a:avLst/>
          </a:prstGeom>
          <a:noFill/>
        </p:spPr>
        <p:txBody>
          <a:bodyPr wrap="square" rtlCol="0">
            <a:spAutoFit/>
          </a:bodyPr>
          <a:lstStyle/>
          <a:p>
            <a:r>
              <a:rPr lang="es-MX" sz="2400" b="1" dirty="0" smtClean="0"/>
              <a:t>Secretario de Actas</a:t>
            </a:r>
            <a:endParaRPr lang="es-MX" sz="2400" b="1" dirty="0"/>
          </a:p>
        </p:txBody>
      </p:sp>
      <p:sp>
        <p:nvSpPr>
          <p:cNvPr id="10" name="9 CuadroTexto"/>
          <p:cNvSpPr txBox="1"/>
          <p:nvPr/>
        </p:nvSpPr>
        <p:spPr>
          <a:xfrm>
            <a:off x="5771625" y="1421295"/>
            <a:ext cx="3097579" cy="369332"/>
          </a:xfrm>
          <a:prstGeom prst="rect">
            <a:avLst/>
          </a:prstGeom>
          <a:noFill/>
        </p:spPr>
        <p:txBody>
          <a:bodyPr wrap="none" rtlCol="0">
            <a:spAutoFit/>
          </a:bodyPr>
          <a:lstStyle/>
          <a:p>
            <a:r>
              <a:rPr lang="es-MX" b="1" dirty="0" smtClean="0"/>
              <a:t>Reglamento del Consejo Social</a:t>
            </a:r>
            <a:endParaRPr lang="es-MX" b="1" dirty="0"/>
          </a:p>
        </p:txBody>
      </p:sp>
    </p:spTree>
    <p:extLst>
      <p:ext uri="{BB962C8B-B14F-4D97-AF65-F5344CB8AC3E}">
        <p14:creationId xmlns:p14="http://schemas.microsoft.com/office/powerpoint/2010/main" val="3560171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7" y="286824"/>
            <a:ext cx="3528392" cy="1341976"/>
          </a:xfrm>
          <a:prstGeom prst="rect">
            <a:avLst/>
          </a:prstGeom>
        </p:spPr>
      </p:pic>
      <p:sp>
        <p:nvSpPr>
          <p:cNvPr id="6" name="5 CuadroTexto"/>
          <p:cNvSpPr txBox="1"/>
          <p:nvPr/>
        </p:nvSpPr>
        <p:spPr>
          <a:xfrm>
            <a:off x="4795394" y="2145050"/>
            <a:ext cx="3600400" cy="707886"/>
          </a:xfrm>
          <a:prstGeom prst="rect">
            <a:avLst/>
          </a:prstGeom>
          <a:noFill/>
        </p:spPr>
        <p:txBody>
          <a:bodyPr wrap="square" rtlCol="0">
            <a:spAutoFit/>
          </a:bodyPr>
          <a:lstStyle/>
          <a:p>
            <a:pPr algn="r"/>
            <a:r>
              <a:rPr lang="es-ES" sz="4000" dirty="0">
                <a:solidFill>
                  <a:srgbClr val="4E4E52"/>
                </a:solidFill>
                <a:latin typeface="Trajan Pro" panose="02020502050506020301" pitchFamily="18" charset="0"/>
                <a:cs typeface="Arial" pitchFamily="34" charset="0"/>
              </a:rPr>
              <a:t>SESIÓN </a:t>
            </a:r>
            <a:r>
              <a:rPr lang="es-ES" sz="4000" b="1" dirty="0" smtClean="0">
                <a:solidFill>
                  <a:srgbClr val="4E4E52"/>
                </a:solidFill>
                <a:latin typeface="Trajan Pro" panose="02020502050506020301" pitchFamily="18" charset="0"/>
                <a:cs typeface="Arial" pitchFamily="34" charset="0"/>
              </a:rPr>
              <a:t>57</a:t>
            </a:r>
            <a:endParaRPr lang="es-ES" sz="4000" b="1" dirty="0">
              <a:solidFill>
                <a:srgbClr val="4E4E52"/>
              </a:solidFill>
              <a:latin typeface="Trajan Pro" panose="02020502050506020301" pitchFamily="18" charset="0"/>
              <a:cs typeface="Arial" pitchFamily="34" charset="0"/>
            </a:endParaRPr>
          </a:p>
        </p:txBody>
      </p:sp>
      <p:sp>
        <p:nvSpPr>
          <p:cNvPr id="10" name="9 CuadroTexto"/>
          <p:cNvSpPr txBox="1"/>
          <p:nvPr/>
        </p:nvSpPr>
        <p:spPr>
          <a:xfrm>
            <a:off x="4932040" y="5909210"/>
            <a:ext cx="3600400" cy="307777"/>
          </a:xfrm>
          <a:prstGeom prst="rect">
            <a:avLst/>
          </a:prstGeom>
          <a:noFill/>
        </p:spPr>
        <p:txBody>
          <a:bodyPr wrap="square" rtlCol="0">
            <a:spAutoFit/>
          </a:bodyPr>
          <a:lstStyle/>
          <a:p>
            <a:pPr algn="r"/>
            <a:r>
              <a:rPr lang="es-ES" sz="1400" dirty="0">
                <a:solidFill>
                  <a:srgbClr val="4E4E52"/>
                </a:solidFill>
                <a:latin typeface="Arial" pitchFamily="34" charset="0"/>
                <a:cs typeface="Arial" pitchFamily="34" charset="0"/>
              </a:rPr>
              <a:t>30 de octubre de 2013, 09:00 </a:t>
            </a:r>
            <a:r>
              <a:rPr lang="es-ES" sz="1400" dirty="0" err="1">
                <a:solidFill>
                  <a:srgbClr val="4E4E52"/>
                </a:solidFill>
                <a:latin typeface="Arial" pitchFamily="34" charset="0"/>
                <a:cs typeface="Arial" pitchFamily="34" charset="0"/>
              </a:rPr>
              <a:t>hrs</a:t>
            </a:r>
            <a:r>
              <a:rPr lang="es-ES" sz="1400" dirty="0" smtClean="0">
                <a:solidFill>
                  <a:srgbClr val="4E4E52"/>
                </a:solidFill>
                <a:latin typeface="Arial" pitchFamily="34" charset="0"/>
                <a:cs typeface="Arial" pitchFamily="34" charset="0"/>
              </a:rPr>
              <a:t>.</a:t>
            </a:r>
            <a:endParaRPr lang="es-ES" sz="1400" dirty="0">
              <a:solidFill>
                <a:srgbClr val="4E4E52"/>
              </a:solidFill>
              <a:latin typeface="Arial" pitchFamily="34" charset="0"/>
              <a:cs typeface="Arial" pitchFamily="34" charset="0"/>
            </a:endParaRPr>
          </a:p>
        </p:txBody>
      </p:sp>
      <p:sp>
        <p:nvSpPr>
          <p:cNvPr id="9" name="8 CuadroTexto"/>
          <p:cNvSpPr txBox="1"/>
          <p:nvPr/>
        </p:nvSpPr>
        <p:spPr>
          <a:xfrm>
            <a:off x="4788024" y="2852936"/>
            <a:ext cx="3600400" cy="400110"/>
          </a:xfrm>
          <a:prstGeom prst="rect">
            <a:avLst/>
          </a:prstGeom>
          <a:noFill/>
        </p:spPr>
        <p:txBody>
          <a:bodyPr wrap="square" rtlCol="0">
            <a:spAutoFit/>
          </a:bodyPr>
          <a:lstStyle/>
          <a:p>
            <a:pPr algn="r"/>
            <a:r>
              <a:rPr lang="es-ES" sz="2000" dirty="0" smtClean="0">
                <a:solidFill>
                  <a:srgbClr val="002942"/>
                </a:solidFill>
                <a:latin typeface="Arial" pitchFamily="34" charset="0"/>
                <a:cs typeface="Arial" pitchFamily="34" charset="0"/>
              </a:rPr>
              <a:t>ORDINARIA</a:t>
            </a:r>
            <a:endParaRPr lang="es-ES" sz="2000" dirty="0">
              <a:solidFill>
                <a:srgbClr val="002942"/>
              </a:solidFill>
              <a:latin typeface="Arial" pitchFamily="34" charset="0"/>
              <a:cs typeface="Arial" pitchFamily="34" charset="0"/>
            </a:endParaRP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3170475" cy="6858000"/>
          </a:xfrm>
          <a:prstGeom prst="rect">
            <a:avLst/>
          </a:prstGeom>
        </p:spPr>
      </p:pic>
      <p:sp>
        <p:nvSpPr>
          <p:cNvPr id="2" name="1 CuadroTexto"/>
          <p:cNvSpPr txBox="1"/>
          <p:nvPr/>
        </p:nvSpPr>
        <p:spPr>
          <a:xfrm>
            <a:off x="3635896" y="3939153"/>
            <a:ext cx="4896545" cy="707886"/>
          </a:xfrm>
          <a:prstGeom prst="rect">
            <a:avLst/>
          </a:prstGeom>
          <a:noFill/>
        </p:spPr>
        <p:txBody>
          <a:bodyPr wrap="square" rtlCol="0">
            <a:spAutoFit/>
          </a:bodyPr>
          <a:lstStyle/>
          <a:p>
            <a:pPr algn="ctr"/>
            <a:r>
              <a:rPr lang="es-ES" sz="2000" dirty="0">
                <a:solidFill>
                  <a:srgbClr val="002942"/>
                </a:solidFill>
                <a:latin typeface="Arial" pitchFamily="34" charset="0"/>
                <a:cs typeface="Arial" pitchFamily="34" charset="0"/>
              </a:rPr>
              <a:t>Elección de los Vicepresidentes y del Secretario de Actas del Consejo Social</a:t>
            </a:r>
            <a:endParaRPr lang="es-MX" sz="2000" dirty="0">
              <a:solidFill>
                <a:srgbClr val="002942"/>
              </a:solidFill>
              <a:latin typeface="Arial" pitchFamily="34" charset="0"/>
              <a:cs typeface="Arial" pitchFamily="34" charset="0"/>
            </a:endParaRPr>
          </a:p>
        </p:txBody>
      </p:sp>
    </p:spTree>
    <p:extLst>
      <p:ext uri="{BB962C8B-B14F-4D97-AF65-F5344CB8AC3E}">
        <p14:creationId xmlns:p14="http://schemas.microsoft.com/office/powerpoint/2010/main" val="432857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169</Words>
  <Application>Microsoft Office PowerPoint</Application>
  <PresentationFormat>Presentación en pantalla (4:3)</PresentationFormat>
  <Paragraphs>89</Paragraphs>
  <Slides>8</Slides>
  <Notes>1</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9413677</dc:creator>
  <cp:lastModifiedBy>2013584</cp:lastModifiedBy>
  <cp:revision>17</cp:revision>
  <cp:lastPrinted>2013-10-29T00:09:20Z</cp:lastPrinted>
  <dcterms:created xsi:type="dcterms:W3CDTF">2013-06-05T17:48:18Z</dcterms:created>
  <dcterms:modified xsi:type="dcterms:W3CDTF">2013-10-29T00:09:30Z</dcterms:modified>
</cp:coreProperties>
</file>