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264" r:id="rId3"/>
    <p:sldId id="257" r:id="rId4"/>
    <p:sldId id="262" r:id="rId5"/>
    <p:sldId id="258" r:id="rId6"/>
    <p:sldId id="263" r:id="rId7"/>
    <p:sldId id="267" r:id="rId8"/>
    <p:sldId id="266" r:id="rId9"/>
    <p:sldId id="268" r:id="rId10"/>
    <p:sldId id="265" r:id="rId11"/>
    <p:sldId id="269" r:id="rId12"/>
    <p:sldId id="259" r:id="rId13"/>
    <p:sldId id="260" r:id="rId14"/>
    <p:sldId id="261" r:id="rId15"/>
    <p:sldId id="272" r:id="rId16"/>
    <p:sldId id="270" r:id="rId17"/>
    <p:sldId id="271" r:id="rId1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24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7C74C3-9252-4B51-A888-47C2DEDF3285}" type="datetimeFigureOut">
              <a:rPr lang="es-MX" smtClean="0"/>
              <a:t>18/04/2013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3EED0-2B4B-47F4-9F6E-267DCC1181B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44959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99B11-572A-4996-B371-676BD57AB6D4}" type="datetime1">
              <a:rPr lang="es-ES" smtClean="0"/>
              <a:t>18/04/2013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9080-DDBB-4409-8255-BD895DAC395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12423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8FFF6-E00A-437F-BBA5-34E9C54FE512}" type="datetime1">
              <a:rPr lang="es-ES" smtClean="0"/>
              <a:t>18/04/2013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9080-DDBB-4409-8255-BD895DAC395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66327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E1426-7673-47D0-9BC8-33E29F4875CF}" type="datetime1">
              <a:rPr lang="es-ES" smtClean="0"/>
              <a:t>18/04/2013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9080-DDBB-4409-8255-BD895DAC395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14671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7EAB6-2684-443D-82E2-B60F9632D96E}" type="datetime1">
              <a:rPr lang="es-ES" smtClean="0"/>
              <a:t>18/04/2013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9080-DDBB-4409-8255-BD895DAC3955}" type="slidenum">
              <a:rPr lang="es-ES" smtClean="0"/>
              <a:t>‹Nº›</a:t>
            </a:fld>
            <a:endParaRPr lang="es-ES" dirty="0"/>
          </a:p>
        </p:txBody>
      </p:sp>
      <p:cxnSp>
        <p:nvCxnSpPr>
          <p:cNvPr id="7" name="6 Conector recto"/>
          <p:cNvCxnSpPr/>
          <p:nvPr userDrawn="1"/>
        </p:nvCxnSpPr>
        <p:spPr>
          <a:xfrm>
            <a:off x="0" y="1484784"/>
            <a:ext cx="9144000" cy="0"/>
          </a:xfrm>
          <a:prstGeom prst="line">
            <a:avLst/>
          </a:prstGeom>
          <a:ln w="88900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6083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1C02F-9EB0-4E5A-9E52-79FD79B7F18D}" type="datetime1">
              <a:rPr lang="es-ES" smtClean="0"/>
              <a:t>18/04/2013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9080-DDBB-4409-8255-BD895DAC395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62773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7641C-857B-4B1C-8610-08A0F5A1428B}" type="datetime1">
              <a:rPr lang="es-ES" smtClean="0"/>
              <a:t>18/04/2013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9080-DDBB-4409-8255-BD895DAC395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53017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70A6E-B833-46CD-AA39-E8C2DF1F41D7}" type="datetime1">
              <a:rPr lang="es-ES" smtClean="0"/>
              <a:t>18/04/2013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9080-DDBB-4409-8255-BD895DAC395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89148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A3DA1-5420-48B1-B1B2-1C75D7600A4B}" type="datetime1">
              <a:rPr lang="es-ES" smtClean="0"/>
              <a:t>18/04/2013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9080-DDBB-4409-8255-BD895DAC395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01319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1425B-C5A0-4E1F-8407-E94B99BE247E}" type="datetime1">
              <a:rPr lang="es-ES" smtClean="0"/>
              <a:t>18/04/2013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9080-DDBB-4409-8255-BD895DAC395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93928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62908-68B3-4CC4-9265-69E2857941FA}" type="datetime1">
              <a:rPr lang="es-ES" smtClean="0"/>
              <a:t>18/04/2013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9080-DDBB-4409-8255-BD895DAC395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91577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BA42-B33C-442F-A386-F75473EF5691}" type="datetime1">
              <a:rPr lang="es-ES" smtClean="0"/>
              <a:t>18/04/2013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9080-DDBB-4409-8255-BD895DAC395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2324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E5147-1962-481B-9BB8-6ADC09F9D4C7}" type="datetime1">
              <a:rPr lang="es-ES" smtClean="0"/>
              <a:t>18/04/2013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9342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29080-DDBB-4409-8255-BD895DAC395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13939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spcAft>
          <a:spcPts val="120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spcAft>
          <a:spcPts val="120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spcAft>
          <a:spcPts val="120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spcAft>
          <a:spcPts val="120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spcAft>
          <a:spcPts val="120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CE1E4B.7B2E85B0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2552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Funciones y atribuciones generales de la Contraloría </a:t>
            </a:r>
            <a:r>
              <a:rPr lang="es-MX" dirty="0" smtClean="0"/>
              <a:t>General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709120"/>
          </a:xfrm>
        </p:spPr>
        <p:txBody>
          <a:bodyPr>
            <a:noAutofit/>
          </a:bodyPr>
          <a:lstStyle/>
          <a:p>
            <a:pPr lvl="1"/>
            <a:r>
              <a:rPr lang="es-MX" sz="1800" dirty="0" smtClean="0"/>
              <a:t>Proponer </a:t>
            </a:r>
            <a:r>
              <a:rPr lang="es-MX" sz="1800" dirty="0"/>
              <a:t>las normas, procedimientos, métodos y sistemas de contabilidad y de archivo y documentos justificativos y comprobatorios del ingreso y del gasto universitario;</a:t>
            </a:r>
            <a:endParaRPr lang="es-MX" sz="2400" dirty="0"/>
          </a:p>
          <a:p>
            <a:pPr lvl="1"/>
            <a:r>
              <a:rPr lang="es-MX" sz="1800" dirty="0" smtClean="0"/>
              <a:t>Establecer </a:t>
            </a:r>
            <a:r>
              <a:rPr lang="es-MX" sz="1800" dirty="0"/>
              <a:t>los criterios para las auditorías, procedimientos, métodos y sistemas necesarios para la revisión y fiscalización de la Cuenta Universitaria, y en general de los recursos humanos, materiales y financieros de la Universidad;</a:t>
            </a:r>
            <a:endParaRPr lang="es-MX" sz="2400" dirty="0"/>
          </a:p>
          <a:p>
            <a:pPr lvl="1"/>
            <a:r>
              <a:rPr lang="es-MX" sz="1800" dirty="0" smtClean="0"/>
              <a:t>Establecer </a:t>
            </a:r>
            <a:r>
              <a:rPr lang="es-MX" sz="1800" dirty="0"/>
              <a:t>los lineamientos para la entrega-recepción de las dependencias universitarias;</a:t>
            </a:r>
            <a:endParaRPr lang="es-MX" sz="2400" dirty="0"/>
          </a:p>
          <a:p>
            <a:pPr lvl="1"/>
            <a:r>
              <a:rPr lang="es-MX" sz="1800" dirty="0" smtClean="0"/>
              <a:t>Designar </a:t>
            </a:r>
            <a:r>
              <a:rPr lang="es-MX" sz="1800" dirty="0"/>
              <a:t>a los auditores comisionados o habilitados a las diversas dependencias universitarias;</a:t>
            </a:r>
            <a:endParaRPr lang="es-MX" sz="2400" dirty="0"/>
          </a:p>
          <a:p>
            <a:pPr lvl="1"/>
            <a:r>
              <a:rPr lang="es-MX" sz="1800" dirty="0" smtClean="0"/>
              <a:t>Organizar </a:t>
            </a:r>
            <a:r>
              <a:rPr lang="es-MX" sz="1800" dirty="0"/>
              <a:t>y coordinar el sistema de control universitario;</a:t>
            </a:r>
            <a:endParaRPr lang="es-MX" sz="2400" dirty="0"/>
          </a:p>
          <a:p>
            <a:pPr lvl="1"/>
            <a:r>
              <a:rPr lang="es-MX" sz="1800" dirty="0" smtClean="0"/>
              <a:t>Coordinar </a:t>
            </a:r>
            <a:r>
              <a:rPr lang="es-MX" sz="1800" dirty="0"/>
              <a:t>y supervisar el trabajo de los contralores de los centros universitarios y del Sistema de Educación Media Superior</a:t>
            </a:r>
            <a:r>
              <a:rPr lang="es-MX" sz="1800" dirty="0" smtClean="0"/>
              <a:t>;</a:t>
            </a:r>
            <a:endParaRPr lang="es-MX" sz="24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9080-DDBB-4409-8255-BD895DAC3955}" type="slidenum">
              <a:rPr lang="es-ES" smtClean="0"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00366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Funciones y atribuciones generales de la Contraloría </a:t>
            </a:r>
            <a:r>
              <a:rPr lang="es-MX" dirty="0" smtClean="0"/>
              <a:t>General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853136"/>
          </a:xfrm>
        </p:spPr>
        <p:txBody>
          <a:bodyPr>
            <a:normAutofit fontScale="62500" lnSpcReduction="20000"/>
          </a:bodyPr>
          <a:lstStyle/>
          <a:p>
            <a:pPr lvl="1"/>
            <a:r>
              <a:rPr lang="es-MX" dirty="0"/>
              <a:t>Integrar el expediente cuando de los resultados de la revisión resulten hechos que puedan ser constitutivos de delito, el cual será remitido a la Oficina del Abogado General, a través de la Comisión de Hacienda del HCGU, para que realice las acciones jurídicas a que haya lugar.</a:t>
            </a:r>
            <a:endParaRPr lang="es-MX" sz="3600" dirty="0"/>
          </a:p>
          <a:p>
            <a:pPr lvl="1"/>
            <a:r>
              <a:rPr lang="es-MX" dirty="0" smtClean="0"/>
              <a:t>Formular </a:t>
            </a:r>
            <a:r>
              <a:rPr lang="es-MX" dirty="0"/>
              <a:t>las Observaciones y Recomendaciones resultantes de las auditorías practicadas y comunicarlas a las dependencias auditadas para su solventación;</a:t>
            </a:r>
            <a:endParaRPr lang="es-MX" sz="3600" dirty="0"/>
          </a:p>
          <a:p>
            <a:pPr lvl="1"/>
            <a:r>
              <a:rPr lang="es-MX" dirty="0" smtClean="0"/>
              <a:t>Determinar </a:t>
            </a:r>
            <a:r>
              <a:rPr lang="es-MX" dirty="0"/>
              <a:t>los daños y perjuicios que afecten el patrimonio universitario;</a:t>
            </a:r>
            <a:endParaRPr lang="es-MX" sz="3600" dirty="0"/>
          </a:p>
          <a:p>
            <a:pPr lvl="1"/>
            <a:r>
              <a:rPr lang="es-MX" dirty="0" smtClean="0"/>
              <a:t>Revisar </a:t>
            </a:r>
            <a:r>
              <a:rPr lang="es-MX" dirty="0"/>
              <a:t>que la apertura o modificación de cuentas bancarias institucionales en que se inviertan o depositen recursos financieros de la Universidad, se realice de conformidad con los lineamientos por ella establecidos;</a:t>
            </a:r>
            <a:endParaRPr lang="es-MX" sz="3600" dirty="0"/>
          </a:p>
          <a:p>
            <a:pPr lvl="1"/>
            <a:r>
              <a:rPr lang="es-MX" dirty="0" smtClean="0"/>
              <a:t>Supervisar </a:t>
            </a:r>
            <a:r>
              <a:rPr lang="es-MX" dirty="0"/>
              <a:t>la integración de los expedientes informativos de entrega recepción por cambio de titulares de las dependencias de la Red universitaria;</a:t>
            </a:r>
            <a:endParaRPr lang="es-MX" sz="3600" dirty="0"/>
          </a:p>
          <a:p>
            <a:pPr lvl="1"/>
            <a:r>
              <a:rPr lang="es-MX" dirty="0" smtClean="0"/>
              <a:t>Informar </a:t>
            </a:r>
            <a:r>
              <a:rPr lang="es-MX" dirty="0"/>
              <a:t>al H. Consejo General Universitario de los resultados de las auditorías practicadas;</a:t>
            </a:r>
            <a:endParaRPr lang="es-MX" sz="3600" dirty="0"/>
          </a:p>
          <a:p>
            <a:pPr lvl="1"/>
            <a:r>
              <a:rPr lang="es-MX" dirty="0" smtClean="0"/>
              <a:t>Rendir </a:t>
            </a:r>
            <a:r>
              <a:rPr lang="es-MX" dirty="0"/>
              <a:t>al H. Consejo General Universitario el Informe anual de las </a:t>
            </a:r>
            <a:r>
              <a:rPr lang="es-MX" dirty="0" smtClean="0"/>
              <a:t>actividades</a:t>
            </a:r>
            <a:r>
              <a:rPr lang="es-MX" dirty="0"/>
              <a:t>.</a:t>
            </a:r>
            <a:endParaRPr lang="es-MX" sz="36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9080-DDBB-4409-8255-BD895DAC3955}" type="slidenum">
              <a:rPr lang="es-ES" smtClean="0"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00366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3200" dirty="0" smtClean="0"/>
              <a:t>Otras actividades que realiza la Contraloría General no emanadas directamente de la norma</a:t>
            </a:r>
            <a:endParaRPr lang="es-MX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>
              <a:spcAft>
                <a:spcPts val="0"/>
              </a:spcAft>
            </a:pPr>
            <a:r>
              <a:rPr lang="es-MX" sz="1800" dirty="0"/>
              <a:t>Se cuenta con un auditor asignado a la Coordinación de Planeación y Desarrollo Institucional, quien supervisa el ejercicio y comprobación de los recursos PIFI</a:t>
            </a:r>
            <a:r>
              <a:rPr lang="es-MX" sz="1800" dirty="0" smtClean="0"/>
              <a:t>.</a:t>
            </a:r>
          </a:p>
          <a:p>
            <a:pPr lvl="0">
              <a:spcAft>
                <a:spcPts val="0"/>
              </a:spcAft>
            </a:pPr>
            <a:r>
              <a:rPr lang="es-MX" sz="1800" dirty="0" smtClean="0"/>
              <a:t>Seguimiento </a:t>
            </a:r>
            <a:r>
              <a:rPr lang="es-MX" sz="1800" dirty="0"/>
              <a:t>a expedientes de entrega recepción que </a:t>
            </a:r>
            <a:r>
              <a:rPr lang="es-MX" sz="1800" dirty="0" smtClean="0"/>
              <a:t>presentan </a:t>
            </a:r>
            <a:r>
              <a:rPr lang="es-MX" sz="1800" dirty="0"/>
              <a:t>inconsistencias u observaciones.</a:t>
            </a:r>
          </a:p>
          <a:p>
            <a:pPr lvl="0">
              <a:spcAft>
                <a:spcPts val="0"/>
              </a:spcAft>
            </a:pPr>
            <a:r>
              <a:rPr lang="es-MX" sz="1800" dirty="0"/>
              <a:t>Apoyo a Dependencias Universitarias en el cálculo de ISR a retener, por liquidación del personal que deja de laborar para la Universidad de Guadalajara.</a:t>
            </a:r>
          </a:p>
          <a:p>
            <a:pPr lvl="0">
              <a:spcAft>
                <a:spcPts val="0"/>
              </a:spcAft>
            </a:pPr>
            <a:r>
              <a:rPr lang="es-MX" sz="1800" dirty="0" smtClean="0"/>
              <a:t>Apoyo </a:t>
            </a:r>
            <a:r>
              <a:rPr lang="es-MX" sz="1800" dirty="0"/>
              <a:t>a dependencias universitarias, para los procesos de Fiscalización y solventación de revisiones, practicadas por entidades externas. </a:t>
            </a:r>
          </a:p>
          <a:p>
            <a:pPr lvl="0">
              <a:spcAft>
                <a:spcPts val="0"/>
              </a:spcAft>
            </a:pPr>
            <a:r>
              <a:rPr lang="es-MX" sz="1800" dirty="0"/>
              <a:t>Atender las solicitudes de información derivadas de la Ley de Transparencia, derivadas de las funciones de la Contraloría.</a:t>
            </a:r>
          </a:p>
          <a:p>
            <a:pPr lvl="0">
              <a:spcAft>
                <a:spcPts val="0"/>
              </a:spcAft>
            </a:pPr>
            <a:r>
              <a:rPr lang="es-MX" sz="1800" dirty="0"/>
              <a:t>Practicar revisiones de </a:t>
            </a:r>
            <a:r>
              <a:rPr lang="es-MX" sz="1800" dirty="0" smtClean="0"/>
              <a:t>auditoría </a:t>
            </a:r>
            <a:r>
              <a:rPr lang="es-MX" sz="1800" dirty="0"/>
              <a:t>de matricula escolar, a otras universidades del país, para efectos de la formula CUPIA</a:t>
            </a:r>
            <a:r>
              <a:rPr lang="es-MX" sz="1800" dirty="0" smtClean="0"/>
              <a:t>.</a:t>
            </a:r>
            <a:endParaRPr lang="es-MX" sz="1800" dirty="0"/>
          </a:p>
          <a:p>
            <a:pPr lvl="0">
              <a:spcAft>
                <a:spcPts val="0"/>
              </a:spcAft>
            </a:pPr>
            <a:r>
              <a:rPr lang="es-MX" sz="1800" dirty="0"/>
              <a:t>Opinión sobre contratos y convenios solicitados por la Oficina del Abogado </a:t>
            </a:r>
            <a:r>
              <a:rPr lang="es-MX" sz="1800" dirty="0" smtClean="0"/>
              <a:t>General</a:t>
            </a:r>
            <a:endParaRPr lang="es-MX" sz="18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9080-DDBB-4409-8255-BD895DAC3955}" type="slidenum">
              <a:rPr lang="es-ES" smtClean="0"/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69043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Auditorías Realizadas por la Contraloría </a:t>
            </a:r>
            <a:r>
              <a:rPr lang="es-MX" dirty="0" smtClean="0"/>
              <a:t>General (2007 – 2012)</a:t>
            </a:r>
            <a:endParaRPr lang="es-MX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9056188"/>
              </p:ext>
            </p:extLst>
          </p:nvPr>
        </p:nvGraphicFramePr>
        <p:xfrm>
          <a:off x="628650" y="1988840"/>
          <a:ext cx="7886699" cy="3024337"/>
        </p:xfrm>
        <a:graphic>
          <a:graphicData uri="http://schemas.openxmlformats.org/drawingml/2006/table">
            <a:tbl>
              <a:tblPr firstRow="1" firstCol="1" lastRow="1" lastCol="1" bandRow="1">
                <a:tableStyleId>{72833802-FEF1-4C79-8D5D-14CF1EAF98D9}</a:tableStyleId>
              </a:tblPr>
              <a:tblGrid>
                <a:gridCol w="2647206"/>
                <a:gridCol w="748499"/>
                <a:gridCol w="748499"/>
                <a:gridCol w="748499"/>
                <a:gridCol w="748499"/>
                <a:gridCol w="748499"/>
                <a:gridCol w="748499"/>
                <a:gridCol w="748499"/>
              </a:tblGrid>
              <a:tr h="30357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 smtClean="0">
                          <a:effectLst/>
                        </a:rPr>
                        <a:t>Auditorías por tipo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2007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2008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2009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2010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2011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2012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 smtClean="0">
                          <a:effectLst/>
                        </a:rPr>
                        <a:t>Total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03575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u="none" strike="noStrike" dirty="0" smtClean="0">
                          <a:effectLst/>
                        </a:rPr>
                        <a:t>Financieras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29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27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27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27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25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36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171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595737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u="none" strike="noStrike" dirty="0" smtClean="0">
                          <a:effectLst/>
                        </a:rPr>
                        <a:t>Uso y custodia del parque vehicular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0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16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30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20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0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13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79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03575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u="none" strike="noStrike" dirty="0" smtClean="0">
                          <a:effectLst/>
                        </a:rPr>
                        <a:t>Adquisiciones y suministros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8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0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15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15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27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16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81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03575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u="none" strike="noStrike" dirty="0" smtClean="0">
                          <a:effectLst/>
                        </a:rPr>
                        <a:t>Personal y nóminas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11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31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26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18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23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15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124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03575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u="none" strike="noStrike" dirty="0" smtClean="0">
                          <a:effectLst/>
                        </a:rPr>
                        <a:t>Obras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26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21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13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16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18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14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108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03575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u="none" strike="noStrike" dirty="0" smtClean="0">
                          <a:effectLst/>
                        </a:rPr>
                        <a:t>Especiales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4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3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6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0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4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3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20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03575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u="none" strike="noStrike" dirty="0" smtClean="0">
                          <a:effectLst/>
                        </a:rPr>
                        <a:t>Activos fijos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0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0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0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0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31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24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55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0357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 smtClean="0">
                          <a:effectLst/>
                        </a:rPr>
                        <a:t>Total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78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98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117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96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128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121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638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7043633"/>
              </p:ext>
            </p:extLst>
          </p:nvPr>
        </p:nvGraphicFramePr>
        <p:xfrm>
          <a:off x="3131840" y="5229200"/>
          <a:ext cx="5377160" cy="101346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4336419"/>
                <a:gridCol w="1040741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 smtClean="0">
                          <a:effectLst/>
                        </a:rPr>
                        <a:t>Ámbito de las auditorías</a:t>
                      </a:r>
                      <a:r>
                        <a:rPr lang="es-MX" sz="1600" u="none" strike="noStrike" baseline="0" dirty="0" smtClean="0">
                          <a:effectLst/>
                        </a:rPr>
                        <a:t> realizadas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 smtClean="0">
                          <a:effectLst/>
                        </a:rPr>
                        <a:t>Cantidad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 smtClean="0">
                          <a:effectLst/>
                        </a:rPr>
                        <a:t>Centros universitarios y sistemas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effectLst/>
                        </a:rPr>
                        <a:t>436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 smtClean="0">
                          <a:effectLst/>
                        </a:rPr>
                        <a:t>Administración general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effectLst/>
                        </a:rPr>
                        <a:t>120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 smtClean="0">
                          <a:effectLst/>
                        </a:rPr>
                        <a:t>Empresas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effectLst/>
                        </a:rPr>
                        <a:t>82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9080-DDBB-4409-8255-BD895DAC3955}" type="slidenum">
              <a:rPr lang="es-ES" smtClean="0"/>
              <a:t>13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57295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Fiscalización externa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</p:spPr>
        <p:txBody>
          <a:bodyPr>
            <a:noAutofit/>
          </a:bodyPr>
          <a:lstStyle/>
          <a:p>
            <a:pPr>
              <a:spcAft>
                <a:spcPts val="200"/>
              </a:spcAft>
            </a:pPr>
            <a:r>
              <a:rPr lang="es-MX" sz="1800" dirty="0"/>
              <a:t>La auditoria realizada a la </a:t>
            </a:r>
            <a:r>
              <a:rPr lang="es-MX" sz="1800" dirty="0" smtClean="0"/>
              <a:t>cuenta universitaria por </a:t>
            </a:r>
            <a:r>
              <a:rPr lang="es-MX" sz="1800" dirty="0"/>
              <a:t>el </a:t>
            </a:r>
            <a:r>
              <a:rPr lang="es-MX" sz="1800" b="1" dirty="0"/>
              <a:t>Despacho Externo</a:t>
            </a:r>
            <a:r>
              <a:rPr lang="es-MX" sz="1800" dirty="0"/>
              <a:t>, se realiza cada año, se presenta por parte de la Contraloría </a:t>
            </a:r>
            <a:r>
              <a:rPr lang="es-MX" sz="1800" dirty="0" smtClean="0"/>
              <a:t>General </a:t>
            </a:r>
            <a:r>
              <a:rPr lang="es-MX" sz="1800" dirty="0"/>
              <a:t>la solicitud de contratación ante la Comisión de Hacienda del H. Consejo General </a:t>
            </a:r>
            <a:r>
              <a:rPr lang="es-MX" sz="1800" dirty="0" smtClean="0"/>
              <a:t>Universitario (HCGU).</a:t>
            </a:r>
            <a:endParaRPr lang="es-MX" sz="1800" dirty="0"/>
          </a:p>
          <a:p>
            <a:pPr>
              <a:spcAft>
                <a:spcPts val="200"/>
              </a:spcAft>
            </a:pPr>
            <a:r>
              <a:rPr lang="es-MX" sz="1800" dirty="0"/>
              <a:t>La Contraloría General es la dependencia que sirve como enlace ante la Red Universitaria, para que el Despacho externo </a:t>
            </a:r>
            <a:r>
              <a:rPr lang="es-MX" sz="1800" dirty="0" smtClean="0"/>
              <a:t>solicite </a:t>
            </a:r>
            <a:r>
              <a:rPr lang="es-MX" sz="1800" dirty="0"/>
              <a:t>información a las dependencias para realizar sus pruebas selectivas</a:t>
            </a:r>
            <a:r>
              <a:rPr lang="es-MX" sz="1800" dirty="0" smtClean="0"/>
              <a:t>.</a:t>
            </a:r>
            <a:r>
              <a:rPr lang="es-MX" sz="1800" dirty="0"/>
              <a:t> </a:t>
            </a:r>
          </a:p>
          <a:p>
            <a:pPr>
              <a:spcAft>
                <a:spcPts val="200"/>
              </a:spcAft>
            </a:pPr>
            <a:r>
              <a:rPr lang="es-MX" sz="1800" dirty="0"/>
              <a:t>El Despacho </a:t>
            </a:r>
            <a:r>
              <a:rPr lang="es-MX" sz="1800" dirty="0" smtClean="0"/>
              <a:t>Externo emite </a:t>
            </a:r>
            <a:r>
              <a:rPr lang="es-MX" sz="1800" dirty="0"/>
              <a:t>un </a:t>
            </a:r>
            <a:r>
              <a:rPr lang="es-MX" sz="1800" b="1" dirty="0"/>
              <a:t>Dictamen Final de la Cuenta Universitaria</a:t>
            </a:r>
            <a:r>
              <a:rPr lang="es-MX" sz="1800" dirty="0"/>
              <a:t>, así como una carta de sugerencias o </a:t>
            </a:r>
            <a:r>
              <a:rPr lang="es-MX" sz="1800" dirty="0" smtClean="0"/>
              <a:t>memorándum </a:t>
            </a:r>
            <a:r>
              <a:rPr lang="es-MX" sz="1800" dirty="0"/>
              <a:t>de observaciones, documentos que son presentados ante la Comisión Permanente de Hacienda del </a:t>
            </a:r>
            <a:r>
              <a:rPr lang="es-MX" sz="1800" dirty="0" smtClean="0"/>
              <a:t>HCGU, la cual los revisa y valida. Posteriormente </a:t>
            </a:r>
            <a:r>
              <a:rPr lang="es-MX" sz="1800" dirty="0"/>
              <a:t>se presenta el </a:t>
            </a:r>
            <a:r>
              <a:rPr lang="es-MX" sz="1800" dirty="0" smtClean="0"/>
              <a:t>Estado de Origen y Aplicación de Fondos y </a:t>
            </a:r>
            <a:r>
              <a:rPr lang="es-MX" sz="1800" dirty="0"/>
              <a:t>sus notas, así como el </a:t>
            </a:r>
            <a:r>
              <a:rPr lang="es-MX" sz="1800" dirty="0" smtClean="0"/>
              <a:t>dictamen del despacho u opinión del auditor, </a:t>
            </a:r>
            <a:r>
              <a:rPr lang="es-MX" sz="1800" dirty="0"/>
              <a:t>ante el pleno del </a:t>
            </a:r>
            <a:r>
              <a:rPr lang="es-MX" sz="1800" dirty="0" smtClean="0"/>
              <a:t>HCGU para </a:t>
            </a:r>
            <a:r>
              <a:rPr lang="es-MX" sz="1800" dirty="0"/>
              <a:t>su </a:t>
            </a:r>
            <a:r>
              <a:rPr lang="es-MX" sz="1800" dirty="0" smtClean="0"/>
              <a:t>aprobación, una vez aprobado se </a:t>
            </a:r>
            <a:r>
              <a:rPr lang="es-MX" sz="1800" dirty="0"/>
              <a:t>publica en los </a:t>
            </a:r>
            <a:r>
              <a:rPr lang="es-MX" sz="1800" dirty="0" smtClean="0"/>
              <a:t>4 </a:t>
            </a:r>
            <a:r>
              <a:rPr lang="es-MX" sz="1800" dirty="0"/>
              <a:t>diarios locales de mayor circulación. 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9080-DDBB-4409-8255-BD895DAC3955}" type="slidenum">
              <a:rPr lang="es-ES" smtClean="0"/>
              <a:t>14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05923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Fiscalización externa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</p:spPr>
        <p:txBody>
          <a:bodyPr>
            <a:noAutofit/>
          </a:bodyPr>
          <a:lstStyle/>
          <a:p>
            <a:pPr>
              <a:spcAft>
                <a:spcPts val="200"/>
              </a:spcAft>
            </a:pPr>
            <a:r>
              <a:rPr lang="es-MX" sz="1800" smtClean="0"/>
              <a:t>Una </a:t>
            </a:r>
            <a:r>
              <a:rPr lang="es-MX" sz="1800" dirty="0" smtClean="0"/>
              <a:t>vez publicados dichos documentos </a:t>
            </a:r>
            <a:r>
              <a:rPr lang="es-MX" sz="1800" dirty="0"/>
              <a:t>se </a:t>
            </a:r>
            <a:r>
              <a:rPr lang="es-MX" sz="1800" dirty="0" smtClean="0"/>
              <a:t>envían el </a:t>
            </a:r>
            <a:r>
              <a:rPr lang="es-MX" sz="1800" dirty="0"/>
              <a:t>Extracto del Acta del </a:t>
            </a:r>
            <a:r>
              <a:rPr lang="es-MX" sz="1800" dirty="0" smtClean="0"/>
              <a:t>HCGU </a:t>
            </a:r>
            <a:r>
              <a:rPr lang="es-MX" sz="1800" dirty="0"/>
              <a:t>y del Dictamen emitido por la Comisión Permanente de Hacienda del </a:t>
            </a:r>
            <a:r>
              <a:rPr lang="es-MX" sz="1800" dirty="0" smtClean="0"/>
              <a:t>HCGU, </a:t>
            </a:r>
            <a:r>
              <a:rPr lang="es-MX" sz="1800" dirty="0"/>
              <a:t>así como el Estado de Origen y Aplicación de Fondos con sus Notas y el Dictamen del Auditor Externo (despacho), al Congreso del Estado, Gobernador del Estado, Auditoría Superior del Estado, Comisión de Vigilancia de la Cámara de Diputados, Auditoria Superior de la Federación y Secretaría de Educación </a:t>
            </a:r>
            <a:r>
              <a:rPr lang="es-MX" sz="1800" dirty="0" smtClean="0"/>
              <a:t>Pública (SEP).</a:t>
            </a:r>
            <a:r>
              <a:rPr lang="es-MX" sz="1800" dirty="0"/>
              <a:t> </a:t>
            </a:r>
          </a:p>
          <a:p>
            <a:pPr>
              <a:spcAft>
                <a:spcPts val="200"/>
              </a:spcAft>
            </a:pPr>
            <a:r>
              <a:rPr lang="es-MX" sz="1800" dirty="0"/>
              <a:t>La </a:t>
            </a:r>
            <a:r>
              <a:rPr lang="es-MX" sz="1800" dirty="0" smtClean="0"/>
              <a:t>cuenta universitaria </a:t>
            </a:r>
            <a:r>
              <a:rPr lang="es-MX" sz="1800" dirty="0"/>
              <a:t>también se entrega al interior de la Universidad de Guadalajara, una vez obtenidos los acuses de recibo de las instancias externas </a:t>
            </a:r>
            <a:r>
              <a:rPr lang="es-MX" sz="1800" dirty="0" smtClean="0"/>
              <a:t>y </a:t>
            </a:r>
            <a:r>
              <a:rPr lang="es-MX" sz="1800" dirty="0"/>
              <a:t>se distribuye </a:t>
            </a:r>
            <a:r>
              <a:rPr lang="es-MX" sz="1800" dirty="0" smtClean="0"/>
              <a:t>a </a:t>
            </a:r>
            <a:r>
              <a:rPr lang="es-MX" sz="1800" dirty="0"/>
              <a:t>la Comisión Permanente de Hacienda del </a:t>
            </a:r>
            <a:r>
              <a:rPr lang="es-MX" sz="1800" dirty="0" smtClean="0"/>
              <a:t>HCGU, </a:t>
            </a:r>
            <a:r>
              <a:rPr lang="es-MX" sz="1800" dirty="0"/>
              <a:t>Rector General, Vicerrector Ejecutivo, Director de Finanzas, Jefe de la Unidad de Contabilidad y Coordinación General Administrativa.</a:t>
            </a:r>
          </a:p>
          <a:p>
            <a:pPr>
              <a:spcAft>
                <a:spcPts val="200"/>
              </a:spcAft>
            </a:pPr>
            <a:endParaRPr lang="es-MX" sz="18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9080-DDBB-4409-8255-BD895DAC3955}" type="slidenum">
              <a:rPr lang="es-ES" smtClean="0"/>
              <a:t>15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059235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Logros importantes de la fiscalización universitaria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s-MX" dirty="0"/>
              <a:t>Solventación de auditorías externas practicadas a la Universidad de Guadalajara, por los órganos de fiscalización externos, entre los que se encuentran los siguientes:</a:t>
            </a:r>
          </a:p>
          <a:p>
            <a:pPr lvl="1"/>
            <a:r>
              <a:rPr lang="es-MX" dirty="0" smtClean="0"/>
              <a:t>Auditoria </a:t>
            </a:r>
            <a:r>
              <a:rPr lang="es-MX" dirty="0"/>
              <a:t>Superior de la </a:t>
            </a:r>
            <a:r>
              <a:rPr lang="es-MX" dirty="0" smtClean="0"/>
              <a:t>Federación.</a:t>
            </a:r>
            <a:endParaRPr lang="es-MX" dirty="0"/>
          </a:p>
          <a:p>
            <a:pPr lvl="1"/>
            <a:r>
              <a:rPr lang="es-MX" dirty="0"/>
              <a:t>Auditoria Superior del Estado de </a:t>
            </a:r>
            <a:r>
              <a:rPr lang="es-MX" dirty="0" smtClean="0"/>
              <a:t>Jalisco. </a:t>
            </a:r>
            <a:endParaRPr lang="es-MX" dirty="0"/>
          </a:p>
          <a:p>
            <a:pPr lvl="1"/>
            <a:r>
              <a:rPr lang="es-MX" dirty="0"/>
              <a:t>Secretaria de la Función Pública en conjunto con la Contraloría del Estado de </a:t>
            </a:r>
            <a:r>
              <a:rPr lang="es-MX" dirty="0" smtClean="0"/>
              <a:t>Jalisco. </a:t>
            </a:r>
            <a:endParaRPr lang="es-MX" dirty="0"/>
          </a:p>
          <a:p>
            <a:pPr lvl="1"/>
            <a:r>
              <a:rPr lang="es-MX" dirty="0"/>
              <a:t>Sistema de Administración Tributaria </a:t>
            </a:r>
            <a:r>
              <a:rPr lang="es-MX" dirty="0" smtClean="0"/>
              <a:t>(SAT).</a:t>
            </a:r>
            <a:endParaRPr lang="es-MX" dirty="0"/>
          </a:p>
          <a:p>
            <a:r>
              <a:rPr lang="es-MX" dirty="0"/>
              <a:t>I</a:t>
            </a:r>
            <a:r>
              <a:rPr lang="es-MX" dirty="0" smtClean="0"/>
              <a:t>mplementación </a:t>
            </a:r>
            <a:r>
              <a:rPr lang="es-MX" dirty="0"/>
              <a:t>en coordinación con la Dirección de Finanzas y la Coordinación General de Tecnologías de Información, en la </a:t>
            </a:r>
            <a:r>
              <a:rPr lang="es-MX" dirty="0" smtClean="0"/>
              <a:t>Red Universitaria</a:t>
            </a:r>
            <a:r>
              <a:rPr lang="es-MX" dirty="0"/>
              <a:t>, del sistema de facturación electrónica.</a:t>
            </a:r>
          </a:p>
          <a:p>
            <a:r>
              <a:rPr lang="es-MX" dirty="0" smtClean="0"/>
              <a:t>Realización de auditorías </a:t>
            </a:r>
            <a:r>
              <a:rPr lang="es-MX" dirty="0"/>
              <a:t>practicadas a las </a:t>
            </a:r>
            <a:r>
              <a:rPr lang="es-MX" dirty="0" smtClean="0"/>
              <a:t>dependencias de </a:t>
            </a:r>
            <a:r>
              <a:rPr lang="es-MX" dirty="0"/>
              <a:t>la Red Universitaria, que han permitido mejorar los procesos administrativos y el </a:t>
            </a:r>
            <a:r>
              <a:rPr lang="es-MX" dirty="0" smtClean="0"/>
              <a:t>Sistema de </a:t>
            </a:r>
            <a:r>
              <a:rPr lang="es-MX" dirty="0"/>
              <a:t>Control </a:t>
            </a:r>
            <a:r>
              <a:rPr lang="es-MX" dirty="0" smtClean="0"/>
              <a:t>Interno.</a:t>
            </a:r>
            <a:endParaRPr lang="es-MX" dirty="0"/>
          </a:p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9080-DDBB-4409-8255-BD895DAC3955}" type="slidenum">
              <a:rPr lang="es-ES" smtClean="0"/>
              <a:t>16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069277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Algunos problemas  a los que se </a:t>
            </a:r>
            <a:r>
              <a:rPr lang="es-MX" dirty="0" smtClean="0"/>
              <a:t>enfrenta </a:t>
            </a:r>
            <a:r>
              <a:rPr lang="es-MX" dirty="0"/>
              <a:t>el trabajo de </a:t>
            </a:r>
            <a:r>
              <a:rPr lang="es-MX" dirty="0" smtClean="0"/>
              <a:t>fiscalización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s-MX" sz="1800" dirty="0" smtClean="0"/>
              <a:t>Existen debilidades en la cultura organizacional para </a:t>
            </a:r>
            <a:r>
              <a:rPr lang="es-MX" sz="1800" dirty="0"/>
              <a:t>el cumplimiento de los procedimientos y disposiciones normativas que regulan la operación de los diferentes procesos institucionales.</a:t>
            </a:r>
          </a:p>
          <a:p>
            <a:pPr lvl="0"/>
            <a:r>
              <a:rPr lang="es-MX" sz="1800" dirty="0" smtClean="0"/>
              <a:t>Se requiere un reglamento sancionatorio </a:t>
            </a:r>
            <a:r>
              <a:rPr lang="es-MX" sz="1800" dirty="0"/>
              <a:t>que permita promover la cultura de cumplimiento.</a:t>
            </a:r>
          </a:p>
          <a:p>
            <a:pPr lvl="0"/>
            <a:r>
              <a:rPr lang="es-MX" sz="1800" dirty="0" smtClean="0"/>
              <a:t>Falta de atención en </a:t>
            </a:r>
            <a:r>
              <a:rPr lang="es-MX" sz="1800" dirty="0"/>
              <a:t>tiempo </a:t>
            </a:r>
            <a:r>
              <a:rPr lang="es-MX" sz="1800" dirty="0" smtClean="0"/>
              <a:t>a </a:t>
            </a:r>
            <a:r>
              <a:rPr lang="es-MX" sz="1800" dirty="0"/>
              <a:t>la solventación </a:t>
            </a:r>
            <a:r>
              <a:rPr lang="es-MX" sz="1800" dirty="0" smtClean="0"/>
              <a:t>de </a:t>
            </a:r>
            <a:r>
              <a:rPr lang="es-MX" sz="1800" dirty="0"/>
              <a:t>las observaciones </a:t>
            </a:r>
            <a:r>
              <a:rPr lang="es-MX" sz="1800" dirty="0" smtClean="0"/>
              <a:t>realizadas por </a:t>
            </a:r>
            <a:r>
              <a:rPr lang="es-MX" sz="1800" dirty="0"/>
              <a:t>la Contraloría </a:t>
            </a:r>
            <a:r>
              <a:rPr lang="es-MX" sz="1800" dirty="0" smtClean="0"/>
              <a:t>General a </a:t>
            </a:r>
            <a:r>
              <a:rPr lang="es-MX" sz="1800" dirty="0"/>
              <a:t>las Dependencias de la Red y a las </a:t>
            </a:r>
            <a:r>
              <a:rPr lang="es-MX" sz="1800" dirty="0" smtClean="0"/>
              <a:t>emitidas por </a:t>
            </a:r>
            <a:r>
              <a:rPr lang="es-MX" sz="1800" dirty="0"/>
              <a:t>entes externos</a:t>
            </a:r>
            <a:r>
              <a:rPr lang="es-MX" sz="1800" dirty="0" smtClean="0"/>
              <a:t>.</a:t>
            </a:r>
            <a:endParaRPr lang="es-MX" sz="18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9080-DDBB-4409-8255-BD895DAC3955}" type="slidenum">
              <a:rPr lang="es-ES" smtClean="0"/>
              <a:t>17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1611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Modelo de fiscalización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2400" dirty="0" smtClean="0"/>
              <a:t>La fiscalización de las cuentas y recursos de la universidad se realiza mediante dos vías.</a:t>
            </a:r>
          </a:p>
          <a:p>
            <a:pPr lvl="1"/>
            <a:r>
              <a:rPr lang="es-MX" sz="2000" b="1" dirty="0" smtClean="0"/>
              <a:t>Interna</a:t>
            </a:r>
          </a:p>
          <a:p>
            <a:pPr lvl="2"/>
            <a:r>
              <a:rPr lang="es-MX" sz="1800" dirty="0" smtClean="0"/>
              <a:t>A través de la Contraloría General</a:t>
            </a:r>
          </a:p>
          <a:p>
            <a:pPr lvl="1"/>
            <a:r>
              <a:rPr lang="es-MX" sz="2000" b="1" dirty="0" smtClean="0"/>
              <a:t>Externa </a:t>
            </a:r>
          </a:p>
          <a:p>
            <a:pPr lvl="2"/>
            <a:r>
              <a:rPr lang="es-MX" sz="1800" dirty="0" smtClean="0"/>
              <a:t>A través de un despacho externo </a:t>
            </a:r>
          </a:p>
          <a:p>
            <a:pPr lvl="3"/>
            <a:r>
              <a:rPr lang="es-MX" sz="1600" dirty="0" smtClean="0"/>
              <a:t>Actualmente </a:t>
            </a:r>
            <a:r>
              <a:rPr lang="en-US" sz="1600" b="1" i="1" dirty="0"/>
              <a:t>PricewaterhouseCoopers</a:t>
            </a:r>
            <a:r>
              <a:rPr lang="en-US" sz="1600" dirty="0"/>
              <a:t> </a:t>
            </a:r>
            <a:r>
              <a:rPr lang="en-US" sz="1600" dirty="0" smtClean="0"/>
              <a:t>(</a:t>
            </a:r>
            <a:r>
              <a:rPr lang="en-US" sz="1600" b="1" dirty="0" smtClean="0"/>
              <a:t>PwC</a:t>
            </a:r>
            <a:r>
              <a:rPr lang="en-US" sz="1600" dirty="0" smtClean="0"/>
              <a:t>)</a:t>
            </a:r>
            <a:endParaRPr lang="es-MX" sz="160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9080-DDBB-4409-8255-BD895DAC3955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43142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Integración de la Contraloría General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70000" lnSpcReduction="20000"/>
          </a:bodyPr>
          <a:lstStyle/>
          <a:p>
            <a:r>
              <a:rPr lang="es-MX" dirty="0" smtClean="0"/>
              <a:t>La Contraloría General de la Universidad de Guadalajara se integra por: </a:t>
            </a:r>
          </a:p>
          <a:p>
            <a:pPr lvl="1"/>
            <a:r>
              <a:rPr lang="es-MX" dirty="0"/>
              <a:t>Contralor </a:t>
            </a:r>
            <a:r>
              <a:rPr lang="es-MX" dirty="0" smtClean="0"/>
              <a:t>General.</a:t>
            </a:r>
            <a:endParaRPr lang="es-MX" dirty="0"/>
          </a:p>
          <a:p>
            <a:pPr lvl="1"/>
            <a:r>
              <a:rPr lang="es-MX" dirty="0"/>
              <a:t>Secretario de la Contraloría </a:t>
            </a:r>
            <a:r>
              <a:rPr lang="es-MX" dirty="0" smtClean="0"/>
              <a:t>General.</a:t>
            </a:r>
            <a:endParaRPr lang="es-MX" dirty="0"/>
          </a:p>
          <a:p>
            <a:pPr lvl="1"/>
            <a:r>
              <a:rPr lang="es-MX" dirty="0"/>
              <a:t>3 Jefaturas de </a:t>
            </a:r>
            <a:r>
              <a:rPr lang="es-MX" dirty="0" smtClean="0"/>
              <a:t>Unidad.</a:t>
            </a:r>
          </a:p>
          <a:p>
            <a:pPr lvl="2"/>
            <a:r>
              <a:rPr lang="es-MX" dirty="0"/>
              <a:t>Unidad de Auditorias a la Administración General y Empresas </a:t>
            </a:r>
            <a:r>
              <a:rPr lang="es-MX" dirty="0" smtClean="0"/>
              <a:t>Universitarias.</a:t>
            </a:r>
            <a:endParaRPr lang="es-MX" dirty="0"/>
          </a:p>
          <a:p>
            <a:pPr lvl="2"/>
            <a:r>
              <a:rPr lang="es-MX" dirty="0"/>
              <a:t>Unidad de Auditorías a Centros Universitarios, SUV y </a:t>
            </a:r>
            <a:r>
              <a:rPr lang="es-MX" dirty="0" smtClean="0"/>
              <a:t>SEMS.</a:t>
            </a:r>
            <a:endParaRPr lang="es-MX" dirty="0"/>
          </a:p>
          <a:p>
            <a:pPr lvl="2"/>
            <a:r>
              <a:rPr lang="es-MX" dirty="0"/>
              <a:t>Unidad </a:t>
            </a:r>
            <a:r>
              <a:rPr lang="es-MX" dirty="0" smtClean="0"/>
              <a:t>Técnica.</a:t>
            </a:r>
            <a:endParaRPr lang="es-MX" dirty="0"/>
          </a:p>
          <a:p>
            <a:pPr lvl="1"/>
            <a:r>
              <a:rPr lang="es-MX" dirty="0"/>
              <a:t>16 Contralorías de </a:t>
            </a:r>
            <a:r>
              <a:rPr lang="es-MX" dirty="0" smtClean="0"/>
              <a:t>Centro, SUV y SEMS.</a:t>
            </a:r>
            <a:endParaRPr lang="es-MX" dirty="0"/>
          </a:p>
          <a:p>
            <a:pPr lvl="1"/>
            <a:r>
              <a:rPr lang="es-MX" dirty="0"/>
              <a:t>2 </a:t>
            </a:r>
            <a:r>
              <a:rPr lang="es-MX" dirty="0" smtClean="0"/>
              <a:t>Coordinadores. </a:t>
            </a:r>
            <a:endParaRPr lang="es-MX" dirty="0"/>
          </a:p>
          <a:p>
            <a:pPr lvl="1"/>
            <a:r>
              <a:rPr lang="es-MX" dirty="0"/>
              <a:t>34 </a:t>
            </a:r>
            <a:r>
              <a:rPr lang="es-MX" dirty="0" smtClean="0"/>
              <a:t>Auditores.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9080-DDBB-4409-8255-BD895DAC3955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06559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332656"/>
            <a:ext cx="5486400" cy="566738"/>
          </a:xfrm>
        </p:spPr>
        <p:txBody>
          <a:bodyPr>
            <a:normAutofit/>
          </a:bodyPr>
          <a:lstStyle/>
          <a:p>
            <a:r>
              <a:rPr lang="es-MX" dirty="0" smtClean="0"/>
              <a:t>Organigrama de la Contraloría General</a:t>
            </a:r>
            <a:endParaRPr lang="es-MX" dirty="0"/>
          </a:p>
        </p:txBody>
      </p:sp>
      <p:pic>
        <p:nvPicPr>
          <p:cNvPr id="7" name="Diagrama 1" descr="cid:image001.png@01CE1E4B.7B2E85B0"/>
          <p:cNvPicPr>
            <a:picLocks noGrp="1"/>
          </p:cNvPicPr>
          <p:nvPr>
            <p:ph type="pic" idx="1"/>
          </p:nvPr>
        </p:nvPicPr>
        <p:blipFill>
          <a:blip r:embed="rId2" r:link="rId3" cstate="print"/>
          <a:srcRect l="7809" r="7809"/>
          <a:stretch>
            <a:fillRect/>
          </a:stretch>
        </p:blipFill>
        <p:spPr bwMode="auto">
          <a:xfrm>
            <a:off x="755576" y="908720"/>
            <a:ext cx="756084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9080-DDBB-4409-8255-BD895DAC3955}" type="slidenum">
              <a:rPr lang="es-ES" smtClean="0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13172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Funciones y atribuciones generales de la Contraloría </a:t>
            </a:r>
            <a:r>
              <a:rPr lang="es-MX" dirty="0" smtClean="0"/>
              <a:t>General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MX" sz="2000" dirty="0" smtClean="0"/>
              <a:t>Las </a:t>
            </a:r>
            <a:r>
              <a:rPr lang="es-MX" sz="2000" b="1" dirty="0" smtClean="0"/>
              <a:t>funciones</a:t>
            </a:r>
            <a:r>
              <a:rPr lang="es-MX" sz="2000" dirty="0" smtClean="0"/>
              <a:t> de la Contraloría General se establecen de conformidad con: </a:t>
            </a:r>
          </a:p>
          <a:p>
            <a:pPr lvl="1"/>
            <a:r>
              <a:rPr lang="es-MX" sz="1800" dirty="0"/>
              <a:t>E</a:t>
            </a:r>
            <a:r>
              <a:rPr lang="es-MX" sz="1800" dirty="0" smtClean="0"/>
              <a:t>l </a:t>
            </a:r>
            <a:r>
              <a:rPr lang="es-MX" sz="1800" b="1" dirty="0"/>
              <a:t>Estatuto General </a:t>
            </a:r>
            <a:r>
              <a:rPr lang="es-MX" sz="1800" dirty="0"/>
              <a:t>de la Universidad de Guadalajara, Capítulo VI, artículos 110 y </a:t>
            </a:r>
            <a:r>
              <a:rPr lang="es-MX" sz="1800" dirty="0" smtClean="0"/>
              <a:t>112. </a:t>
            </a:r>
          </a:p>
          <a:p>
            <a:pPr lvl="1"/>
            <a:r>
              <a:rPr lang="es-MX" sz="1800" dirty="0"/>
              <a:t>L</a:t>
            </a:r>
            <a:r>
              <a:rPr lang="es-MX" sz="1800" dirty="0" smtClean="0"/>
              <a:t>os </a:t>
            </a:r>
            <a:r>
              <a:rPr lang="es-MX" sz="1800" dirty="0"/>
              <a:t>Artículos 43 y 48 del </a:t>
            </a:r>
            <a:r>
              <a:rPr lang="es-MX" sz="1800" b="1" dirty="0"/>
              <a:t>Reglamento del Sistema de Fiscalización</a:t>
            </a:r>
            <a:r>
              <a:rPr lang="es-MX" sz="1800" dirty="0"/>
              <a:t> de la Universidad de </a:t>
            </a:r>
            <a:r>
              <a:rPr lang="es-MX" sz="1800" dirty="0" smtClean="0"/>
              <a:t>Guadalajara.</a:t>
            </a:r>
          </a:p>
          <a:p>
            <a:r>
              <a:rPr lang="es-MX" sz="2000" dirty="0"/>
              <a:t>Con base en ello se </a:t>
            </a:r>
            <a:r>
              <a:rPr lang="es-MX" sz="2000" dirty="0" smtClean="0"/>
              <a:t>establece que </a:t>
            </a:r>
            <a:r>
              <a:rPr lang="es-MX" sz="2000" dirty="0"/>
              <a:t>la Contraloría General es una entidad administrativa que depende del H. Consejo General Universitario, y tiene a su cargo las funciones </a:t>
            </a:r>
            <a:r>
              <a:rPr lang="es-MX" sz="2000" dirty="0" smtClean="0"/>
              <a:t>de </a:t>
            </a:r>
            <a:r>
              <a:rPr lang="es-MX" sz="2000" b="1" dirty="0" smtClean="0"/>
              <a:t>vigilancia</a:t>
            </a:r>
            <a:r>
              <a:rPr lang="es-MX" sz="2000" dirty="0"/>
              <a:t>, </a:t>
            </a:r>
            <a:r>
              <a:rPr lang="es-MX" sz="2000" b="1" dirty="0"/>
              <a:t>fiscalización</a:t>
            </a:r>
            <a:r>
              <a:rPr lang="es-MX" sz="2000" dirty="0"/>
              <a:t>, supervisión y </a:t>
            </a:r>
            <a:r>
              <a:rPr lang="es-MX" sz="2000" b="1" dirty="0"/>
              <a:t>control financiero y administrativo </a:t>
            </a:r>
            <a:r>
              <a:rPr lang="es-MX" sz="2000" dirty="0"/>
              <a:t>del conjunto de las dependencias universitarias</a:t>
            </a:r>
            <a:r>
              <a:rPr lang="es-MX" sz="2000" dirty="0" smtClean="0"/>
              <a:t>.</a:t>
            </a:r>
          </a:p>
          <a:p>
            <a:endParaRPr lang="es-MX" sz="20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9080-DDBB-4409-8255-BD895DAC3955}" type="slidenum">
              <a:rPr lang="es-ES" smtClean="0"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19179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Funciones y atribuciones generales de la Contraloría </a:t>
            </a:r>
            <a:r>
              <a:rPr lang="es-MX" dirty="0" smtClean="0"/>
              <a:t>General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Entre sus atribuciones se cuentan las siguientes: </a:t>
            </a:r>
          </a:p>
          <a:p>
            <a:pPr lvl="1"/>
            <a:r>
              <a:rPr lang="es-MX" sz="1800" dirty="0" smtClean="0"/>
              <a:t>Revisar </a:t>
            </a:r>
            <a:r>
              <a:rPr lang="es-MX" sz="1800" dirty="0"/>
              <a:t>la Cuenta Universitaria;</a:t>
            </a:r>
            <a:endParaRPr lang="es-MX" sz="2400" dirty="0"/>
          </a:p>
          <a:p>
            <a:pPr lvl="1"/>
            <a:r>
              <a:rPr lang="es-MX" sz="1800" dirty="0" smtClean="0"/>
              <a:t>Inspeccionar </a:t>
            </a:r>
            <a:r>
              <a:rPr lang="es-MX" sz="1800" dirty="0"/>
              <a:t>el ejercicio del gasto universitario y su congruencia presupuestal;</a:t>
            </a:r>
            <a:endParaRPr lang="es-MX" sz="2400" dirty="0"/>
          </a:p>
          <a:p>
            <a:pPr lvl="1"/>
            <a:r>
              <a:rPr lang="es-MX" sz="1800" dirty="0" smtClean="0"/>
              <a:t>Practicar </a:t>
            </a:r>
            <a:r>
              <a:rPr lang="es-MX" sz="1800" dirty="0"/>
              <a:t>auditorías financieras, administrativas, integrales y de </a:t>
            </a:r>
            <a:r>
              <a:rPr lang="es-MX" sz="1800" dirty="0" smtClean="0"/>
              <a:t>gestión;</a:t>
            </a:r>
          </a:p>
          <a:p>
            <a:pPr lvl="1"/>
            <a:r>
              <a:rPr lang="es-MX" sz="1800" dirty="0" smtClean="0"/>
              <a:t>Verificar </a:t>
            </a:r>
            <a:r>
              <a:rPr lang="es-MX" sz="1800" dirty="0"/>
              <a:t>el cumplimiento de la normatividad universitaria y en especial la relacionada con la planeación, presupuestación, ingresos, gastos e inversiones en las dependencias de la Red universitaria;</a:t>
            </a:r>
          </a:p>
          <a:p>
            <a:pPr lvl="1"/>
            <a:endParaRPr lang="es-MX" sz="36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9080-DDBB-4409-8255-BD895DAC3955}" type="slidenum">
              <a:rPr lang="es-ES" smtClean="0"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00366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Funciones y atribuciones generales de la Contraloría </a:t>
            </a:r>
            <a:r>
              <a:rPr lang="es-MX" dirty="0" smtClean="0"/>
              <a:t>General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s-MX" sz="1800" dirty="0" smtClean="0"/>
              <a:t>Verificar </a:t>
            </a:r>
            <a:r>
              <a:rPr lang="es-MX" sz="1800" dirty="0"/>
              <a:t>que las dependencias de la Red universitaria cumplan con las normas y disposiciones en materia de sistema de registro y contabilidad, contratación y remuneraciones al personal, contratación de adquisiciones, arrendamientos, servicios y ejecución de obra, conservación, uso, destino, afectación, enajenación y baja de bienes muebles e inmuebles, almacenes y demás activos y recursos materiales de la Universidad de Guadalajara;</a:t>
            </a:r>
            <a:endParaRPr lang="es-MX" sz="2400" dirty="0"/>
          </a:p>
          <a:p>
            <a:pPr lvl="1"/>
            <a:r>
              <a:rPr lang="es-MX" sz="1800" dirty="0" smtClean="0"/>
              <a:t>Fiscalizar </a:t>
            </a:r>
            <a:r>
              <a:rPr lang="es-MX" sz="1800" dirty="0"/>
              <a:t>los recursos que ejerzan las entidades denominadas Empresas Universitarias, así como los demás organismos contemplados en la normatividad universitaria;</a:t>
            </a:r>
            <a:endParaRPr lang="es-MX" sz="2400" dirty="0"/>
          </a:p>
          <a:p>
            <a:pPr lvl="1"/>
            <a:r>
              <a:rPr lang="es-MX" sz="1800" dirty="0" smtClean="0"/>
              <a:t>Pedir </a:t>
            </a:r>
            <a:r>
              <a:rPr lang="es-MX" sz="1800" dirty="0"/>
              <a:t>información o auditar cuando se presenten denuncias debidamente fundadas o que por otras circunstancias se pueda suponer el presunto manejo, aplicación o custodia irregular de recursos universitarios, o su desvío</a:t>
            </a:r>
            <a:r>
              <a:rPr lang="es-MX" sz="1800" dirty="0" smtClean="0"/>
              <a:t>;</a:t>
            </a:r>
            <a:endParaRPr lang="es-MX" sz="24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9080-DDBB-4409-8255-BD895DAC3955}" type="slidenum">
              <a:rPr lang="es-ES" smtClean="0"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00366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Funciones y atribuciones generales de la Contraloría </a:t>
            </a:r>
            <a:r>
              <a:rPr lang="es-MX" dirty="0" smtClean="0"/>
              <a:t>General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es-MX" sz="1800" dirty="0" smtClean="0"/>
              <a:t>Vigilar </a:t>
            </a:r>
            <a:r>
              <a:rPr lang="es-MX" sz="1800" dirty="0"/>
              <a:t>el cumplimiento oportuno de la presentación de las declaraciones patrimoniales ante la Contraloría del Estado por parte de los funcionarios universitarios obligados;</a:t>
            </a:r>
            <a:endParaRPr lang="es-MX" sz="2400" dirty="0"/>
          </a:p>
          <a:p>
            <a:pPr lvl="1"/>
            <a:r>
              <a:rPr lang="es-MX" sz="1800" dirty="0" smtClean="0"/>
              <a:t>Verificar </a:t>
            </a:r>
            <a:r>
              <a:rPr lang="es-MX" sz="1800" dirty="0"/>
              <a:t>que las dependencias de la Red universitaria que hubieren recaudado, manejado, administrado o ejercido recursos universitarios, lo hayan realizado conforme a las normas, políticas y programas aprobados en el Presupuesto de Ingresos y Egresos, respetando los montos autorizados;</a:t>
            </a:r>
            <a:endParaRPr lang="es-MX" sz="2400" dirty="0"/>
          </a:p>
          <a:p>
            <a:pPr lvl="1"/>
            <a:r>
              <a:rPr lang="es-MX" sz="1800" dirty="0" smtClean="0"/>
              <a:t>Verificar </a:t>
            </a:r>
            <a:r>
              <a:rPr lang="es-MX" sz="1800" dirty="0"/>
              <a:t>que las dependencias o miembros de la comunidad universitaria que manejen, administren o ejerzan recursos provenientes de fondos externos, lo realicen conforme a las normas, políticas y programas aprobados por los organismos que proporcionan los recursos y la normatividad universitaria respectiva;</a:t>
            </a:r>
            <a:endParaRPr lang="es-MX" sz="2400" dirty="0"/>
          </a:p>
          <a:p>
            <a:pPr lvl="1"/>
            <a:r>
              <a:rPr lang="es-MX" sz="1800" dirty="0" smtClean="0"/>
              <a:t>Verificar </a:t>
            </a:r>
            <a:r>
              <a:rPr lang="es-MX" sz="1800" dirty="0"/>
              <a:t>el cumplimiento de las obligaciones fiscales a cargo de la Universidad de Guadalajara</a:t>
            </a:r>
            <a:r>
              <a:rPr lang="es-MX" sz="1800" dirty="0" smtClean="0"/>
              <a:t>;</a:t>
            </a:r>
            <a:endParaRPr lang="es-MX" sz="24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9080-DDBB-4409-8255-BD895DAC3955}" type="slidenum">
              <a:rPr lang="es-ES" smtClean="0"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00366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Funciones y atribuciones generales de la Contraloría </a:t>
            </a:r>
            <a:r>
              <a:rPr lang="es-MX" dirty="0" smtClean="0"/>
              <a:t>General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1"/>
            <a:r>
              <a:rPr lang="es-MX" dirty="0" smtClean="0"/>
              <a:t>Revisar </a:t>
            </a:r>
            <a:r>
              <a:rPr lang="es-MX" dirty="0"/>
              <a:t>los apoyos que la Universidad de Guadalajara otorga a sus estudiantes, trabajadores y egresados;</a:t>
            </a:r>
            <a:endParaRPr lang="es-MX" sz="3600" dirty="0"/>
          </a:p>
          <a:p>
            <a:pPr lvl="1"/>
            <a:r>
              <a:rPr lang="es-MX" dirty="0" smtClean="0"/>
              <a:t>Investigar</a:t>
            </a:r>
            <a:r>
              <a:rPr lang="es-MX" dirty="0"/>
              <a:t>, en el ámbito de su competencia, los actos u omisiones que impliquen alguna irregularidad o conducta ilícita en el ingreso, egreso, manejo, custodia y aplicación de fondos y recursos universitarios;</a:t>
            </a:r>
            <a:endParaRPr lang="es-MX" sz="3600" dirty="0"/>
          </a:p>
          <a:p>
            <a:pPr lvl="1"/>
            <a:r>
              <a:rPr lang="es-MX" dirty="0" smtClean="0"/>
              <a:t>Verificar </a:t>
            </a:r>
            <a:r>
              <a:rPr lang="es-MX" dirty="0"/>
              <a:t>el adecuado manejo de los comprobantes fiscales de ingresos, así como de cualquier otro comprobante de ingreso que expidan las dependencias de la Red universitaria;</a:t>
            </a:r>
            <a:endParaRPr lang="es-MX" sz="3600" dirty="0"/>
          </a:p>
          <a:p>
            <a:pPr lvl="1"/>
            <a:r>
              <a:rPr lang="es-MX" dirty="0" smtClean="0"/>
              <a:t>Practicar </a:t>
            </a:r>
            <a:r>
              <a:rPr lang="es-MX" dirty="0"/>
              <a:t>revisiones a los registros escolares y a los procesos de admisión de alumnos</a:t>
            </a:r>
            <a:r>
              <a:rPr lang="es-MX" dirty="0" smtClean="0"/>
              <a:t>;</a:t>
            </a:r>
          </a:p>
          <a:p>
            <a:pPr lvl="1"/>
            <a:r>
              <a:rPr lang="es-MX" dirty="0" smtClean="0"/>
              <a:t>Proponer </a:t>
            </a:r>
            <a:r>
              <a:rPr lang="es-MX" dirty="0"/>
              <a:t>las normas que regulen los instrumentos y procedimientos de control de la Administración universitaria;</a:t>
            </a:r>
            <a:endParaRPr lang="es-MX" sz="3600" dirty="0"/>
          </a:p>
          <a:p>
            <a:pPr lvl="1"/>
            <a:r>
              <a:rPr lang="es-MX" dirty="0" smtClean="0"/>
              <a:t>Proponer </a:t>
            </a:r>
            <a:r>
              <a:rPr lang="es-MX" dirty="0"/>
              <a:t>normas en materia de programación, presupuesto y administración de recursos humanos, materiales y financieros</a:t>
            </a:r>
            <a:r>
              <a:rPr lang="es-MX" dirty="0" smtClean="0"/>
              <a:t>;</a:t>
            </a:r>
          </a:p>
          <a:p>
            <a:pPr lvl="1"/>
            <a:endParaRPr lang="es-MX" sz="36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9080-DDBB-4409-8255-BD895DAC3955}" type="slidenum">
              <a:rPr lang="es-ES" smtClean="0"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003662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1640</Words>
  <Application>Microsoft Office PowerPoint</Application>
  <PresentationFormat>Presentación en pantalla (4:3)</PresentationFormat>
  <Paragraphs>185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Tema de Office</vt:lpstr>
      <vt:lpstr>Presentación de PowerPoint</vt:lpstr>
      <vt:lpstr>Modelo de fiscalización</vt:lpstr>
      <vt:lpstr>Integración de la Contraloría General</vt:lpstr>
      <vt:lpstr>Organigrama de la Contraloría General</vt:lpstr>
      <vt:lpstr>Funciones y atribuciones generales de la Contraloría General</vt:lpstr>
      <vt:lpstr>Funciones y atribuciones generales de la Contraloría General</vt:lpstr>
      <vt:lpstr>Funciones y atribuciones generales de la Contraloría General</vt:lpstr>
      <vt:lpstr>Funciones y atribuciones generales de la Contraloría General</vt:lpstr>
      <vt:lpstr>Funciones y atribuciones generales de la Contraloría General</vt:lpstr>
      <vt:lpstr>Funciones y atribuciones generales de la Contraloría General</vt:lpstr>
      <vt:lpstr>Funciones y atribuciones generales de la Contraloría General</vt:lpstr>
      <vt:lpstr>Otras actividades que realiza la Contraloría General no emanadas directamente de la norma</vt:lpstr>
      <vt:lpstr>Auditorías Realizadas por la Contraloría General (2007 – 2012)</vt:lpstr>
      <vt:lpstr>Fiscalización externa</vt:lpstr>
      <vt:lpstr>Fiscalización externa</vt:lpstr>
      <vt:lpstr>Logros importantes de la fiscalización universitaria</vt:lpstr>
      <vt:lpstr>Algunos problemas  a los que se enfrenta el trabajo de fiscalización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9413677</dc:creator>
  <cp:lastModifiedBy>2520729</cp:lastModifiedBy>
  <cp:revision>19</cp:revision>
  <dcterms:created xsi:type="dcterms:W3CDTF">2013-04-16T23:42:10Z</dcterms:created>
  <dcterms:modified xsi:type="dcterms:W3CDTF">2013-04-18T22:03:56Z</dcterms:modified>
</cp:coreProperties>
</file>