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424469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35060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308217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235424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129906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20620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207510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341818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126555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257876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DAA90C-D1C8-42B3-B2B3-0A3FF28D3C51}" type="datetimeFigureOut">
              <a:rPr lang="es-MX" smtClean="0"/>
              <a:t>09/03/2012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72E90A-8D99-498E-9770-FC0AEC115AF2}" type="slidenum">
              <a:rPr lang="es-MX" smtClean="0"/>
              <a:t>‹Nº›</a:t>
            </a:fld>
            <a:endParaRPr lang="es-MX"/>
          </a:p>
        </p:txBody>
      </p:sp>
    </p:spTree>
    <p:extLst>
      <p:ext uri="{BB962C8B-B14F-4D97-AF65-F5344CB8AC3E}">
        <p14:creationId xmlns:p14="http://schemas.microsoft.com/office/powerpoint/2010/main" val="336581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AA90C-D1C8-42B3-B2B3-0A3FF28D3C51}" type="datetimeFigureOut">
              <a:rPr lang="es-MX" smtClean="0"/>
              <a:t>09/03/2012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2E90A-8D99-498E-9770-FC0AEC115AF2}" type="slidenum">
              <a:rPr lang="es-MX" smtClean="0"/>
              <a:t>‹Nº›</a:t>
            </a:fld>
            <a:endParaRPr lang="es-MX"/>
          </a:p>
        </p:txBody>
      </p:sp>
    </p:spTree>
    <p:extLst>
      <p:ext uri="{BB962C8B-B14F-4D97-AF65-F5344CB8AC3E}">
        <p14:creationId xmlns:p14="http://schemas.microsoft.com/office/powerpoint/2010/main" val="230823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1 Título"/>
          <p:cNvSpPr>
            <a:spLocks noGrp="1"/>
          </p:cNvSpPr>
          <p:nvPr>
            <p:ph type="ctrTitle"/>
          </p:nvPr>
        </p:nvSpPr>
        <p:spPr>
          <a:xfrm>
            <a:off x="685800" y="3183111"/>
            <a:ext cx="7772400" cy="1470025"/>
          </a:xfrm>
        </p:spPr>
        <p:txBody>
          <a:bodyPr/>
          <a:lstStyle/>
          <a:p>
            <a:r>
              <a:rPr lang="es-MX" b="1" dirty="0" smtClean="0">
                <a:solidFill>
                  <a:schemeClr val="accent3">
                    <a:lumMod val="50000"/>
                  </a:schemeClr>
                </a:solidFill>
              </a:rPr>
              <a:t>Informe de avances del Plan Universidad/Empresa</a:t>
            </a:r>
            <a:endParaRPr lang="es-MX" b="1" dirty="0">
              <a:solidFill>
                <a:schemeClr val="accent3">
                  <a:lumMod val="50000"/>
                </a:schemeClr>
              </a:solidFill>
            </a:endParaRPr>
          </a:p>
        </p:txBody>
      </p:sp>
    </p:spTree>
    <p:extLst>
      <p:ext uri="{BB962C8B-B14F-4D97-AF65-F5344CB8AC3E}">
        <p14:creationId xmlns:p14="http://schemas.microsoft.com/office/powerpoint/2010/main" val="2688793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03304"/>
          </a:xfrm>
          <a:prstGeom prst="rect">
            <a:avLst/>
          </a:prstGeom>
        </p:spPr>
      </p:pic>
      <p:sp>
        <p:nvSpPr>
          <p:cNvPr id="5" name="4 CuadroTexto"/>
          <p:cNvSpPr txBox="1"/>
          <p:nvPr/>
        </p:nvSpPr>
        <p:spPr>
          <a:xfrm>
            <a:off x="611560" y="1406381"/>
            <a:ext cx="7920880" cy="5262979"/>
          </a:xfrm>
          <a:prstGeom prst="rect">
            <a:avLst/>
          </a:prstGeom>
          <a:noFill/>
        </p:spPr>
        <p:txBody>
          <a:bodyPr wrap="square" rtlCol="0">
            <a:spAutoFit/>
          </a:bodyPr>
          <a:lstStyle/>
          <a:p>
            <a:pPr marL="342900" lvl="0" indent="-342900" algn="just">
              <a:buFont typeface="Arial" pitchFamily="34" charset="0"/>
              <a:buChar char="•"/>
            </a:pPr>
            <a:r>
              <a:rPr lang="es-ES" sz="2100" dirty="0"/>
              <a:t>Con el objetivo de </a:t>
            </a:r>
            <a:r>
              <a:rPr lang="es-ES" sz="2100" dirty="0" err="1"/>
              <a:t>eficientar</a:t>
            </a:r>
            <a:r>
              <a:rPr lang="es-ES" sz="2100" dirty="0"/>
              <a:t> y agilizar el suministro de insumos informativos por parte de la </a:t>
            </a:r>
            <a:r>
              <a:rPr lang="es-ES" sz="2100" dirty="0" err="1"/>
              <a:t>UdeG</a:t>
            </a:r>
            <a:r>
              <a:rPr lang="es-ES" sz="2100" dirty="0"/>
              <a:t>, </a:t>
            </a:r>
            <a:r>
              <a:rPr lang="es-ES" sz="2100" dirty="0" smtClean="0"/>
              <a:t>se propone que </a:t>
            </a:r>
            <a:r>
              <a:rPr lang="es-ES" sz="2100" dirty="0"/>
              <a:t>la Coordinación General Académica sea la ventanilla única universitaria para el Proyecto Universidad/Empresa. </a:t>
            </a:r>
            <a:endParaRPr lang="es-MX" sz="2100" dirty="0"/>
          </a:p>
          <a:p>
            <a:pPr marL="342900" indent="-342900" algn="just">
              <a:buFont typeface="Arial" pitchFamily="34" charset="0"/>
              <a:buChar char="•"/>
            </a:pPr>
            <a:endParaRPr lang="es-MX" sz="2100" dirty="0"/>
          </a:p>
          <a:p>
            <a:pPr marL="342900" lvl="0" indent="-342900" algn="just">
              <a:buFont typeface="Arial" pitchFamily="34" charset="0"/>
              <a:buChar char="•"/>
            </a:pPr>
            <a:r>
              <a:rPr lang="es-ES" sz="2100" dirty="0"/>
              <a:t>Esta medida permitirá resultados más ágiles en actividades que se han retrasado, como la definición de los grupos de investigadores que visitarán </a:t>
            </a:r>
            <a:r>
              <a:rPr lang="es-ES" sz="2100" dirty="0" smtClean="0"/>
              <a:t>a los industriales, y </a:t>
            </a:r>
            <a:r>
              <a:rPr lang="es-ES" sz="2100" dirty="0"/>
              <a:t>el suministro de datos uniformes para el portal de oferta tecnológica universitaria.</a:t>
            </a:r>
            <a:endParaRPr lang="es-MX" sz="2100" dirty="0"/>
          </a:p>
          <a:p>
            <a:pPr marL="342900" indent="-342900" algn="just">
              <a:buFont typeface="Arial" pitchFamily="34" charset="0"/>
              <a:buChar char="•"/>
            </a:pPr>
            <a:endParaRPr lang="es-MX" sz="2100" dirty="0"/>
          </a:p>
          <a:p>
            <a:pPr marL="342900" lvl="0" indent="-342900" algn="just">
              <a:buFont typeface="Arial" pitchFamily="34" charset="0"/>
              <a:buChar char="•"/>
            </a:pPr>
            <a:r>
              <a:rPr lang="es-ES" sz="2100" dirty="0"/>
              <a:t>Si bien resulta indispensable contar con equipos de investigadores definidos y otorgamientos de poderes suficientes al Coordinador General Académico para realizar los primeros acuerdos de Negocios de Base Tecnológica, ya hay empresas que mostraron interés en el Programa Universidad/Empresa y a las que se les ha mostrado una panorámica</a:t>
            </a:r>
            <a:r>
              <a:rPr lang="es-ES" sz="2100" dirty="0" smtClean="0"/>
              <a:t>.</a:t>
            </a:r>
            <a:endParaRPr lang="es-MX" sz="2100" dirty="0"/>
          </a:p>
        </p:txBody>
      </p:sp>
    </p:spTree>
    <p:extLst>
      <p:ext uri="{BB962C8B-B14F-4D97-AF65-F5344CB8AC3E}">
        <p14:creationId xmlns:p14="http://schemas.microsoft.com/office/powerpoint/2010/main" val="1560282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03304"/>
          </a:xfrm>
          <a:prstGeom prst="rect">
            <a:avLst/>
          </a:prstGeom>
        </p:spPr>
      </p:pic>
      <p:sp>
        <p:nvSpPr>
          <p:cNvPr id="5" name="4 CuadroTexto"/>
          <p:cNvSpPr txBox="1"/>
          <p:nvPr/>
        </p:nvSpPr>
        <p:spPr>
          <a:xfrm>
            <a:off x="611560" y="1556792"/>
            <a:ext cx="7920880" cy="4893647"/>
          </a:xfrm>
          <a:prstGeom prst="rect">
            <a:avLst/>
          </a:prstGeom>
          <a:noFill/>
        </p:spPr>
        <p:txBody>
          <a:bodyPr wrap="square" rtlCol="0">
            <a:spAutoFit/>
          </a:bodyPr>
          <a:lstStyle/>
          <a:p>
            <a:pPr marL="342900" lvl="0" indent="-342900" algn="just">
              <a:buFont typeface="Arial" pitchFamily="34" charset="0"/>
              <a:buChar char="•"/>
            </a:pPr>
            <a:r>
              <a:rPr lang="es-ES" sz="2400" dirty="0"/>
              <a:t>Por su parte, </a:t>
            </a:r>
            <a:r>
              <a:rPr lang="es-ES" sz="2400" dirty="0" smtClean="0"/>
              <a:t>algunos industriales han externado </a:t>
            </a:r>
            <a:r>
              <a:rPr lang="es-ES" sz="2400" dirty="0"/>
              <a:t>que uno de los factores que aminoran la velocidad en los  Negocios de Base Tecnológica con </a:t>
            </a:r>
            <a:r>
              <a:rPr lang="es-ES" sz="2400" dirty="0" smtClean="0"/>
              <a:t>las universidades, </a:t>
            </a:r>
            <a:r>
              <a:rPr lang="es-ES" sz="2400" dirty="0"/>
              <a:t>son las cuestiones propias del Derecho Laboral, ya que las empresas no desean incurrir en obligaciones de esta índole. Se está preparando un borrador de acuerdo para evitar esas consecuencias jurídicas</a:t>
            </a:r>
            <a:r>
              <a:rPr lang="es-ES" sz="2400" dirty="0" smtClean="0"/>
              <a:t>.</a:t>
            </a:r>
          </a:p>
          <a:p>
            <a:pPr marL="342900" lvl="0" indent="-342900" algn="just">
              <a:buFont typeface="Arial" pitchFamily="34" charset="0"/>
              <a:buChar char="•"/>
            </a:pPr>
            <a:endParaRPr lang="es-MX" sz="2400" dirty="0"/>
          </a:p>
          <a:p>
            <a:pPr marL="342900" lvl="0" indent="-342900" algn="just">
              <a:buFont typeface="Arial" pitchFamily="34" charset="0"/>
              <a:buChar char="•"/>
            </a:pPr>
            <a:r>
              <a:rPr lang="es-ES" sz="2400" dirty="0"/>
              <a:t>Dado que existen oportunidades para realizar visitas a la industria farmacéutica y electrónica, se sugiere construir el listado de las 20 líneas de investigación universitaria con  mejores perspectivas de ofrecer productos tecnológicos, para promocionarlas en las </a:t>
            </a:r>
            <a:r>
              <a:rPr lang="es-ES" sz="2400" dirty="0" smtClean="0"/>
              <a:t>visitas </a:t>
            </a:r>
            <a:r>
              <a:rPr lang="es-ES" sz="2400" dirty="0"/>
              <a:t>a las empresas.</a:t>
            </a:r>
            <a:endParaRPr lang="es-MX" sz="2400" dirty="0"/>
          </a:p>
        </p:txBody>
      </p:sp>
    </p:spTree>
    <p:extLst>
      <p:ext uri="{BB962C8B-B14F-4D97-AF65-F5344CB8AC3E}">
        <p14:creationId xmlns:p14="http://schemas.microsoft.com/office/powerpoint/2010/main" val="3387415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237</Words>
  <Application>Microsoft Office PowerPoint</Application>
  <PresentationFormat>Presentación en pantalla (4:3)</PresentationFormat>
  <Paragraphs>9</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Informe de avances del Plan Universidad/Empresa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patricia.veloz</dc:creator>
  <cp:lastModifiedBy>2013584</cp:lastModifiedBy>
  <cp:revision>4</cp:revision>
  <dcterms:created xsi:type="dcterms:W3CDTF">2012-03-08T22:40:30Z</dcterms:created>
  <dcterms:modified xsi:type="dcterms:W3CDTF">2012-03-09T18:29:37Z</dcterms:modified>
</cp:coreProperties>
</file>