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17"/>
  </p:notesMasterIdLst>
  <p:handoutMasterIdLst>
    <p:handoutMasterId r:id="rId18"/>
  </p:handoutMasterIdLst>
  <p:sldIdLst>
    <p:sldId id="332" r:id="rId3"/>
    <p:sldId id="367" r:id="rId4"/>
    <p:sldId id="372" r:id="rId5"/>
    <p:sldId id="378" r:id="rId6"/>
    <p:sldId id="373" r:id="rId7"/>
    <p:sldId id="362" r:id="rId8"/>
    <p:sldId id="376" r:id="rId9"/>
    <p:sldId id="374" r:id="rId10"/>
    <p:sldId id="371" r:id="rId11"/>
    <p:sldId id="351" r:id="rId12"/>
    <p:sldId id="352" r:id="rId13"/>
    <p:sldId id="357" r:id="rId14"/>
    <p:sldId id="361" r:id="rId15"/>
    <p:sldId id="333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menge" initials="CAGE" lastIdx="110" clrIdx="0"/>
  <p:cmAuthor id="1" name="manuel" initials="m" lastIdx="11" clrIdx="1"/>
  <p:cmAuthor id="2" name="Carmen" initials="C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6633"/>
    <a:srgbClr val="FFCC99"/>
    <a:srgbClr val="009900"/>
    <a:srgbClr val="66FF66"/>
    <a:srgbClr val="9900CC"/>
    <a:srgbClr val="000099"/>
    <a:srgbClr val="FF9933"/>
    <a:srgbClr val="8080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0" autoAdjust="0"/>
    <p:restoredTop sz="94660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577AA-EA31-448D-89C2-6D2A75B9A285}" type="datetimeFigureOut">
              <a:rPr lang="es-MX" smtClean="0"/>
              <a:pPr/>
              <a:t>26/10/2011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E3489-40D2-4244-8610-BE20EC5BC05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4476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627A0-4585-4491-8DC6-8F9884352F97}" type="datetimeFigureOut">
              <a:rPr lang="es-MX" smtClean="0"/>
              <a:pPr/>
              <a:t>26/10/2011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663B2-A862-4FAC-AE1D-8ED75666E9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953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6B701-40AA-4485-B886-9F0B900785E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9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68AA6-1E89-4A94-B6C5-E46AD74DF57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1B7DE-4065-4876-AB61-EE67622BB92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98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6B701-40AA-4485-B886-9F0B900785E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01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4EED1-8BFD-43EC-AC9F-32212167012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4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82254-539C-42E1-A570-3133BB31B5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86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B9815-FD56-4680-866A-DE1866C8327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43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8E42D-68FC-4001-9033-53E994A26CD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41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2F1DF-E863-4A12-AD24-E91E76D9B1A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99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BDB3B-7547-4682-95C1-9B49DE726FD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28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C19CB-5DFD-4C08-A60A-BB16955DB8C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7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4EED1-8BFD-43EC-AC9F-32212167012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78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CDAE9-0AD4-49BB-931F-F389707FE22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80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68AA6-1E89-4A94-B6C5-E46AD74DF57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79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1B7DE-4065-4876-AB61-EE67622BB92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82254-539C-42E1-A570-3133BB31B5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4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B9815-FD56-4680-866A-DE1866C8327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7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8E42D-68FC-4001-9033-53E994A26CD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8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2F1DF-E863-4A12-AD24-E91E76D9B1A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6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BDB3B-7547-4682-95C1-9B49DE726FD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2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C19CB-5DFD-4C08-A60A-BB16955DB8C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1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CDAE9-0AD4-49BB-931F-F389707FE22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3EA625-404C-4A02-A77C-4A636642C29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7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3EA625-404C-4A02-A77C-4A636642C29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9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CuadroTexto"/>
          <p:cNvSpPr txBox="1">
            <a:spLocks noChangeArrowheads="1"/>
          </p:cNvSpPr>
          <p:nvPr/>
        </p:nvSpPr>
        <p:spPr bwMode="auto">
          <a:xfrm>
            <a:off x="3708400" y="115888"/>
            <a:ext cx="525621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MX" sz="28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Crecimiento de la Red</a:t>
            </a:r>
            <a:endParaRPr lang="es-MX" sz="24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/>
            <a:r>
              <a:rPr lang="es-MX" sz="24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(2000-2010)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50825" y="1146720"/>
            <a:ext cx="7481888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Dependencias: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3 Centros Universitarios Regionales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1 Sistema de Universidad Virtual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1 Sede en Los Ángeles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37 planteles de E.M.S.</a:t>
            </a:r>
          </a:p>
          <a:p>
            <a:pPr>
              <a:defRPr/>
            </a:pP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Incremento de estudiantes: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43,602 (24%)</a:t>
            </a:r>
          </a:p>
          <a:p>
            <a:pPr lvl="1">
              <a:defRPr/>
            </a:pP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5 CuadroTexto"/>
          <p:cNvSpPr txBox="1">
            <a:spLocks noChangeArrowheads="1"/>
          </p:cNvSpPr>
          <p:nvPr/>
        </p:nvSpPr>
        <p:spPr bwMode="auto">
          <a:xfrm>
            <a:off x="144463" y="5477222"/>
            <a:ext cx="487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sz="1000" dirty="0">
                <a:latin typeface="Calibri" pitchFamily="34" charset="0"/>
                <a:cs typeface="Calibri" pitchFamily="34" charset="0"/>
              </a:rPr>
              <a:t>Fuente: Estadística Institucional del Tercer Informe de Actividades del Dr. Marco Antonio Cortés Guardado, Rector General de la Universidad de Guadalajara.</a:t>
            </a:r>
          </a:p>
        </p:txBody>
      </p:sp>
      <p:sp>
        <p:nvSpPr>
          <p:cNvPr id="3077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78825" y="6381750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81D28A-517F-421F-8DB1-C2584F319F44}" type="slidenum">
              <a:rPr lang="es-ES" smtClean="0">
                <a:solidFill>
                  <a:schemeClr val="bg1"/>
                </a:solidFill>
              </a:rPr>
              <a:pPr eaLnBrk="1" hangingPunct="1"/>
              <a:t>10</a:t>
            </a:fld>
            <a:endParaRPr lang="es-E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 txBox="1">
            <a:spLocks/>
          </p:cNvSpPr>
          <p:nvPr/>
        </p:nvSpPr>
        <p:spPr bwMode="auto">
          <a:xfrm>
            <a:off x="685800" y="1963738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MX" sz="4400">
                <a:solidFill>
                  <a:schemeClr val="tx2"/>
                </a:solidFill>
              </a:rPr>
              <a:t> 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768675"/>
              </p:ext>
            </p:extLst>
          </p:nvPr>
        </p:nvGraphicFramePr>
        <p:xfrm>
          <a:off x="467544" y="1196752"/>
          <a:ext cx="8180139" cy="441178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095695"/>
                <a:gridCol w="1291239"/>
                <a:gridCol w="1538464"/>
                <a:gridCol w="2254741"/>
              </a:tblGrid>
              <a:tr h="854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Totales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Incremento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63300"/>
                    </a:solidFill>
                  </a:tcPr>
                </a:tc>
              </a:tr>
              <a:tr h="80639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Estudiantes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178,054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221,656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24%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ctr"/>
                </a:tc>
              </a:tr>
              <a:tr h="80639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Programas</a:t>
                      </a:r>
                      <a:r>
                        <a:rPr lang="es-MX" sz="20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educativos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377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452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ctr"/>
                </a:tc>
              </a:tr>
              <a:tr h="95287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Personal académico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11,646</a:t>
                      </a:r>
                      <a:endParaRPr lang="es-MX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19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15,228</a:t>
                      </a:r>
                      <a:endParaRPr lang="es-MX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1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31%</a:t>
                      </a:r>
                      <a:endParaRPr lang="es-MX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19" marB="0" anchor="ctr"/>
                </a:tc>
              </a:tr>
              <a:tr h="99134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Personal administrativo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6,367</a:t>
                      </a:r>
                      <a:endParaRPr lang="es-MX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4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8,225</a:t>
                      </a:r>
                      <a:endParaRPr lang="es-MX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2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29%</a:t>
                      </a:r>
                      <a:endParaRPr lang="es-MX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34" marB="0" anchor="ctr"/>
                </a:tc>
              </a:tr>
            </a:tbl>
          </a:graphicData>
        </a:graphic>
      </p:graphicFrame>
      <p:sp>
        <p:nvSpPr>
          <p:cNvPr id="4157" name="6 CuadroTexto"/>
          <p:cNvSpPr txBox="1">
            <a:spLocks noChangeArrowheads="1"/>
          </p:cNvSpPr>
          <p:nvPr/>
        </p:nvSpPr>
        <p:spPr bwMode="auto">
          <a:xfrm>
            <a:off x="144463" y="5909270"/>
            <a:ext cx="487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sz="1000">
                <a:latin typeface="Calibri" pitchFamily="34" charset="0"/>
                <a:cs typeface="Calibri" pitchFamily="34" charset="0"/>
              </a:rPr>
              <a:t>Fuente: Estadística Institucional del Tercer Informe de Actividades del Dr. Marco Antonio Cortés Guardado, Rector General de la Universidad de Guadalajara.</a:t>
            </a:r>
          </a:p>
        </p:txBody>
      </p:sp>
      <p:sp>
        <p:nvSpPr>
          <p:cNvPr id="6" name="1 CuadroTexto"/>
          <p:cNvSpPr txBox="1">
            <a:spLocks noChangeArrowheads="1"/>
          </p:cNvSpPr>
          <p:nvPr/>
        </p:nvSpPr>
        <p:spPr bwMode="auto">
          <a:xfrm>
            <a:off x="3708400" y="115888"/>
            <a:ext cx="525621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s-MX" sz="28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Crecimiento de la Red</a:t>
            </a:r>
            <a:endParaRPr lang="es-MX" sz="24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/>
            <a:r>
              <a:rPr lang="es-MX" sz="24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(2000-2010)</a:t>
            </a:r>
          </a:p>
        </p:txBody>
      </p:sp>
    </p:spTree>
    <p:extLst>
      <p:ext uri="{BB962C8B-B14F-4D97-AF65-F5344CB8AC3E}">
        <p14:creationId xmlns:p14="http://schemas.microsoft.com/office/powerpoint/2010/main" val="18708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83768" y="212447"/>
            <a:ext cx="6480473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r">
              <a:spcBef>
                <a:spcPct val="0"/>
              </a:spcBef>
            </a:pPr>
            <a:r>
              <a:rPr lang="es-MX" sz="2400" b="1" dirty="0">
                <a:solidFill>
                  <a:srgbClr val="663300"/>
                </a:solidFill>
              </a:rPr>
              <a:t>Nómina de pensionados </a:t>
            </a:r>
            <a:endParaRPr lang="es-MX" sz="2400" b="1" dirty="0" smtClean="0">
              <a:solidFill>
                <a:srgbClr val="663300"/>
              </a:solidFill>
            </a:endParaRPr>
          </a:p>
          <a:p>
            <a:pPr algn="r">
              <a:spcBef>
                <a:spcPct val="0"/>
              </a:spcBef>
            </a:pPr>
            <a:r>
              <a:rPr lang="es-MX" sz="2400" b="1" dirty="0" smtClean="0">
                <a:solidFill>
                  <a:srgbClr val="663300"/>
                </a:solidFill>
              </a:rPr>
              <a:t>y </a:t>
            </a:r>
            <a:r>
              <a:rPr lang="es-MX" sz="2400" b="1" dirty="0">
                <a:solidFill>
                  <a:srgbClr val="663300"/>
                </a:solidFill>
              </a:rPr>
              <a:t>jubilados</a:t>
            </a:r>
            <a:endParaRPr lang="es-ES" sz="2400" b="1" dirty="0">
              <a:solidFill>
                <a:srgbClr val="663300"/>
              </a:solidFill>
            </a:endParaRPr>
          </a:p>
          <a:p>
            <a:pPr algn="r">
              <a:spcBef>
                <a:spcPct val="0"/>
              </a:spcBef>
            </a:pPr>
            <a:endParaRPr lang="es-ES" sz="2400" b="1" dirty="0">
              <a:solidFill>
                <a:srgbClr val="18666D"/>
              </a:solidFill>
              <a:latin typeface="Formata Light" pitchFamily="34" charset="0"/>
            </a:endParaRPr>
          </a:p>
        </p:txBody>
      </p:sp>
      <p:sp>
        <p:nvSpPr>
          <p:cNvPr id="3076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78080" y="6381328"/>
            <a:ext cx="586408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B8231A-5534-4B6B-8001-E87F0549D225}" type="slidenum">
              <a:rPr lang="es-ES" sz="1400" smtClean="0">
                <a:solidFill>
                  <a:schemeClr val="bg1"/>
                </a:solidFill>
              </a:rPr>
              <a:pPr eaLnBrk="1" hangingPunct="1"/>
              <a:t>12</a:t>
            </a:fld>
            <a:endParaRPr lang="es-ES" sz="1400" dirty="0" smtClean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124744"/>
            <a:ext cx="855034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S_tradnl" sz="2000" dirty="0" smtClean="0"/>
              <a:t>De 2007 </a:t>
            </a:r>
            <a:r>
              <a:rPr lang="es-ES_tradnl" sz="2000" dirty="0"/>
              <a:t>a 2010 no se han </a:t>
            </a:r>
            <a:r>
              <a:rPr lang="es-ES_tradnl" sz="2000" dirty="0" smtClean="0"/>
              <a:t>recibido </a:t>
            </a:r>
            <a:r>
              <a:rPr lang="es-ES_tradnl" sz="2000" dirty="0"/>
              <a:t>recursos </a:t>
            </a:r>
            <a:r>
              <a:rPr lang="es-ES_tradnl" sz="2000" dirty="0" smtClean="0"/>
              <a:t>de </a:t>
            </a:r>
            <a:r>
              <a:rPr lang="es-ES_tradnl" sz="2000" dirty="0"/>
              <a:t>los </a:t>
            </a:r>
            <a:r>
              <a:rPr lang="es-ES_tradnl" sz="2000" dirty="0" smtClean="0"/>
              <a:t>gobiernos </a:t>
            </a:r>
            <a:r>
              <a:rPr lang="es-ES_tradnl" sz="2000" dirty="0"/>
              <a:t>federal y </a:t>
            </a:r>
            <a:r>
              <a:rPr lang="es-ES_tradnl" sz="2000" dirty="0" smtClean="0"/>
              <a:t>estatal para pensionados </a:t>
            </a:r>
            <a:r>
              <a:rPr lang="es-ES_tradnl" sz="2000" dirty="0"/>
              <a:t>y j</a:t>
            </a:r>
            <a:r>
              <a:rPr lang="es-ES_tradnl" sz="2000" dirty="0" smtClean="0"/>
              <a:t>ubilados. 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s-ES_tradnl" sz="2000" dirty="0"/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S_tradnl" sz="2000" dirty="0" smtClean="0"/>
              <a:t>La Universidad ha pagado los siguientes montos de su gasto operativo:</a:t>
            </a:r>
            <a:endParaRPr lang="es-ES" sz="2000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012987"/>
              </p:ext>
            </p:extLst>
          </p:nvPr>
        </p:nvGraphicFramePr>
        <p:xfrm>
          <a:off x="2267744" y="2653827"/>
          <a:ext cx="4608512" cy="271938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944215"/>
                <a:gridCol w="2664297"/>
              </a:tblGrid>
              <a:tr h="6191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>
                          <a:solidFill>
                            <a:schemeClr val="bg1"/>
                          </a:solidFill>
                        </a:rPr>
                        <a:t>Año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 smtClean="0">
                          <a:solidFill>
                            <a:schemeClr val="bg1"/>
                          </a:solidFill>
                        </a:rPr>
                        <a:t>Pagado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/>
                    </a:solidFill>
                  </a:tcPr>
                </a:tc>
              </a:tr>
              <a:tr h="42005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/>
                        <a:t>2007</a:t>
                      </a:r>
                      <a:endParaRPr lang="es-ES" sz="2000" b="0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 smtClean="0"/>
                        <a:t>410,836,634</a:t>
                      </a:r>
                      <a:endParaRPr lang="es-ES" sz="20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/>
                        <a:t>2008</a:t>
                      </a:r>
                      <a:endParaRPr lang="es-ES" sz="2000" b="0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 smtClean="0"/>
                        <a:t>474,460,378</a:t>
                      </a:r>
                      <a:endParaRPr lang="es-ES" sz="20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/>
                        <a:t>2009</a:t>
                      </a:r>
                      <a:endParaRPr lang="es-ES" sz="2000" b="0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 smtClean="0"/>
                        <a:t>542,754,406</a:t>
                      </a:r>
                      <a:endParaRPr lang="es-ES" sz="20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 smtClean="0"/>
                        <a:t>2010*</a:t>
                      </a:r>
                      <a:endParaRPr lang="es-ES" sz="2000" b="0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 smtClean="0"/>
                        <a:t>617,527,450</a:t>
                      </a:r>
                      <a:endParaRPr lang="es-ES" sz="20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/>
                        <a:t>Total</a:t>
                      </a:r>
                      <a:endParaRPr lang="es-ES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u="none" strike="noStrike" dirty="0" smtClean="0"/>
                        <a:t>2,045,578,868</a:t>
                      </a:r>
                      <a:endParaRPr lang="es-ES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6" marR="9526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39552" y="5661025"/>
            <a:ext cx="784941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900" b="1" dirty="0"/>
              <a:t>Fuente</a:t>
            </a:r>
            <a:r>
              <a:rPr lang="es-MX" sz="900" b="1" dirty="0" smtClean="0"/>
              <a:t>:  Dirección de Finanzas. </a:t>
            </a:r>
            <a:r>
              <a:rPr lang="es-MX" sz="900" b="1" dirty="0"/>
              <a:t>Presupuestos de Ingresos y Egresos de la Universidad de Guadalajara y Sistema </a:t>
            </a:r>
            <a:r>
              <a:rPr lang="es-MX" sz="900" b="1" dirty="0" err="1"/>
              <a:t>SIIAUFin</a:t>
            </a:r>
            <a:endParaRPr lang="es-MX" sz="900" b="1" dirty="0"/>
          </a:p>
          <a:p>
            <a:pPr algn="just">
              <a:defRPr/>
            </a:pPr>
            <a:r>
              <a:rPr lang="es-MX" sz="900" b="1" dirty="0"/>
              <a:t>*El monto presupuestado corresponde a los $ 570,971,495, de los cuales $510,345,987 no se fondeo, por lo tanto solo se afecto al presupuesto ordinario la cantidad de $ 60,000,000, más $ 77,797,597 de saneamiento financiero 2010, lo cual representa un importe de 433,373,698 neto sin fondeo</a:t>
            </a:r>
            <a:endParaRPr lang="es-ES" sz="900" b="1" dirty="0"/>
          </a:p>
        </p:txBody>
      </p:sp>
    </p:spTree>
    <p:extLst>
      <p:ext uri="{BB962C8B-B14F-4D97-AF65-F5344CB8AC3E}">
        <p14:creationId xmlns:p14="http://schemas.microsoft.com/office/powerpoint/2010/main" val="30475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1506264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MX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2400" dirty="0" smtClean="0"/>
              <a:t>Fondos </a:t>
            </a:r>
            <a:r>
              <a:rPr lang="es-MX" sz="2400" dirty="0"/>
              <a:t>federales </a:t>
            </a:r>
            <a:r>
              <a:rPr lang="es-MX" sz="2400" dirty="0" smtClean="0"/>
              <a:t>que sólo </a:t>
            </a:r>
            <a:r>
              <a:rPr lang="es-MX" sz="2400" dirty="0"/>
              <a:t>otorgan recursos </a:t>
            </a:r>
            <a:r>
              <a:rPr lang="es-MX" sz="2400" dirty="0" smtClean="0"/>
              <a:t>para </a:t>
            </a:r>
            <a:r>
              <a:rPr lang="es-MX" sz="2400" dirty="0"/>
              <a:t>infraestructura física y </a:t>
            </a:r>
            <a:r>
              <a:rPr lang="es-MX" sz="2400" dirty="0" smtClean="0"/>
              <a:t>equipamiento</a:t>
            </a:r>
            <a:endParaRPr lang="es-MX" sz="2400" dirty="0"/>
          </a:p>
          <a:p>
            <a:pPr marL="285750" indent="-285750" algn="just">
              <a:buFont typeface="Arial" pitchFamily="34" charset="0"/>
              <a:buChar char="•"/>
            </a:pPr>
            <a:endParaRPr lang="es-MX" sz="2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MX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2400" dirty="0" smtClean="0"/>
              <a:t>Incremento del costo de la nómina (prestaciones y plantilla no reconocidas por la SEP)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2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MX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2400" dirty="0" smtClean="0"/>
              <a:t>Crecimiento del costo de la nómina de jubilados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2400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3275856" y="116632"/>
            <a:ext cx="5760641" cy="935831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  <a:defRPr/>
            </a:pPr>
            <a:r>
              <a:rPr lang="es-ES" sz="2400" b="1" dirty="0">
                <a:solidFill>
                  <a:srgbClr val="663300"/>
                </a:solidFill>
              </a:rPr>
              <a:t>Factores más importantes que </a:t>
            </a:r>
            <a:r>
              <a:rPr lang="es-ES" sz="2400" b="1" dirty="0" smtClean="0">
                <a:solidFill>
                  <a:srgbClr val="663300"/>
                </a:solidFill>
              </a:rPr>
              <a:t>han incidido </a:t>
            </a:r>
            <a:r>
              <a:rPr lang="es-ES" sz="2400" b="1" dirty="0">
                <a:solidFill>
                  <a:srgbClr val="663300"/>
                </a:solidFill>
              </a:rPr>
              <a:t>en la problemática presupuestal</a:t>
            </a:r>
          </a:p>
        </p:txBody>
      </p:sp>
      <p:sp>
        <p:nvSpPr>
          <p:cNvPr id="4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78080" y="6381328"/>
            <a:ext cx="586408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B8231A-5534-4B6B-8001-E87F0549D225}" type="slidenum">
              <a:rPr lang="es-ES" sz="1400" smtClean="0">
                <a:solidFill>
                  <a:schemeClr val="bg1"/>
                </a:solidFill>
              </a:rPr>
              <a:pPr eaLnBrk="1" hangingPunct="1"/>
              <a:t>13</a:t>
            </a:fld>
            <a:endParaRPr lang="es-E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4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260648"/>
            <a:ext cx="849694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i="1" dirty="0" smtClean="0"/>
              <a:t>El Presupuesto </a:t>
            </a:r>
            <a:r>
              <a:rPr lang="es-MX" sz="2000" i="1" dirty="0"/>
              <a:t>de Ingresos y Egresos </a:t>
            </a:r>
            <a:r>
              <a:rPr lang="es-MX" sz="2000" i="1" dirty="0" smtClean="0"/>
              <a:t>2011</a:t>
            </a:r>
            <a:r>
              <a:rPr lang="es-MX" sz="2000" dirty="0" smtClean="0"/>
              <a:t> de la </a:t>
            </a:r>
            <a:r>
              <a:rPr lang="es-MX" sz="2000" dirty="0"/>
              <a:t>Universidad de </a:t>
            </a:r>
            <a:r>
              <a:rPr lang="es-MX" sz="2000" dirty="0" smtClean="0"/>
              <a:t>Guadalajara se caracterizó por ser deficitario.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Se aseguraron los recursos mínimos indispensables para la operación de todas las dependencias. 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 smtClean="0"/>
              <a:t>Algunos gastos han tenido </a:t>
            </a:r>
            <a:r>
              <a:rPr lang="es-MX" sz="2000" dirty="0"/>
              <a:t>que </a:t>
            </a:r>
            <a:r>
              <a:rPr lang="es-MX" sz="2000" dirty="0" smtClean="0"/>
              <a:t>ser suspendidos, y algunos </a:t>
            </a:r>
            <a:r>
              <a:rPr lang="es-MX" sz="2000" dirty="0"/>
              <a:t>de </a:t>
            </a:r>
            <a:r>
              <a:rPr lang="es-MX" sz="2000" dirty="0" smtClean="0"/>
              <a:t>ellos permanecen en </a:t>
            </a:r>
            <a:r>
              <a:rPr lang="es-MX" sz="2000" dirty="0"/>
              <a:t>espera de recursos </a:t>
            </a:r>
            <a:r>
              <a:rPr lang="es-MX" sz="2000" dirty="0" smtClean="0"/>
              <a:t>extraordinarios.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 smtClean="0"/>
              <a:t>Los rubros presupuestales en espera de recursos son los siguientes:</a:t>
            </a:r>
          </a:p>
          <a:p>
            <a:pPr algn="just"/>
            <a:endParaRPr lang="es-MX" sz="2000" dirty="0" smtClean="0"/>
          </a:p>
          <a:p>
            <a:pPr marL="342900" indent="-342900" algn="just">
              <a:buClr>
                <a:srgbClr val="663300"/>
              </a:buClr>
              <a:buFont typeface="Arial" pitchFamily="34" charset="0"/>
              <a:buChar char="•"/>
            </a:pPr>
            <a:r>
              <a:rPr lang="es-MX" dirty="0" smtClean="0"/>
              <a:t>Subsidio Ordinario </a:t>
            </a:r>
            <a:r>
              <a:rPr lang="es-MX" sz="1400" dirty="0" smtClean="0"/>
              <a:t>(60% restante del techo presupuestal, recursos comprometidos y otras necesidades de operación).</a:t>
            </a:r>
          </a:p>
          <a:p>
            <a:pPr marL="342900" indent="-342900" algn="just">
              <a:buClr>
                <a:srgbClr val="663300"/>
              </a:buClr>
              <a:buFont typeface="Arial" pitchFamily="34" charset="0"/>
              <a:buChar char="•"/>
            </a:pPr>
            <a:r>
              <a:rPr lang="es-MX" dirty="0" smtClean="0"/>
              <a:t>Ingresos Autogenerados </a:t>
            </a:r>
            <a:r>
              <a:rPr lang="es-MX" sz="1400" dirty="0" smtClean="0"/>
              <a:t>(Recursos reembolsables a las dependencias de la Red que lo originen).</a:t>
            </a:r>
          </a:p>
          <a:p>
            <a:pPr marL="342900" indent="-342900" algn="just">
              <a:buClr>
                <a:srgbClr val="663300"/>
              </a:buClr>
              <a:buFont typeface="Arial" pitchFamily="34" charset="0"/>
              <a:buChar char="•"/>
            </a:pPr>
            <a:r>
              <a:rPr lang="es-MX" dirty="0" smtClean="0"/>
              <a:t>Compromisos Institucionales </a:t>
            </a:r>
            <a:r>
              <a:rPr lang="es-MX" sz="1400" dirty="0" smtClean="0"/>
              <a:t>(CFE, Licencias de Software, Telefonía Institucional, por mencionar algunos).</a:t>
            </a:r>
          </a:p>
          <a:p>
            <a:pPr marL="342900" indent="-342900" algn="just">
              <a:buClr>
                <a:srgbClr val="663300"/>
              </a:buClr>
              <a:buFont typeface="Arial" pitchFamily="34" charset="0"/>
              <a:buChar char="•"/>
            </a:pPr>
            <a:r>
              <a:rPr lang="es-MX" dirty="0" smtClean="0"/>
              <a:t>Fondos Institucionales Participables </a:t>
            </a:r>
            <a:r>
              <a:rPr lang="es-MX" sz="1400" dirty="0" smtClean="0"/>
              <a:t>(Becas, Desarrollo Académico, Desarrollo de la Investigación y el Posgrado, entre otros).</a:t>
            </a:r>
          </a:p>
        </p:txBody>
      </p:sp>
    </p:spTree>
    <p:extLst>
      <p:ext uri="{BB962C8B-B14F-4D97-AF65-F5344CB8AC3E}">
        <p14:creationId xmlns:p14="http://schemas.microsoft.com/office/powerpoint/2010/main" val="23079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pPr algn="r"/>
            <a:r>
              <a:rPr lang="es-ES" sz="2400" b="1" kern="1200" cap="small" dirty="0" smtClean="0">
                <a:solidFill>
                  <a:srgbClr val="642F04"/>
                </a:solidFill>
              </a:rPr>
              <a:t>Ingresos 2011</a:t>
            </a:r>
            <a:endParaRPr lang="es-MX" sz="2400" b="1" kern="1200" cap="small" dirty="0">
              <a:solidFill>
                <a:srgbClr val="642F0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76" y="891580"/>
            <a:ext cx="7632848" cy="527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6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821" y="667863"/>
            <a:ext cx="7280451" cy="548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747104" y="56656"/>
            <a:ext cx="8229600" cy="43204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642F0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Necesidades de Egresos 2011</a:t>
            </a:r>
            <a:endParaRPr kumimoji="0" lang="es-MX" sz="2400" b="1" i="0" u="none" strike="noStrike" kern="1200" cap="small" spc="0" normalizeH="0" baseline="0" noProof="0" dirty="0">
              <a:ln>
                <a:noFill/>
              </a:ln>
              <a:solidFill>
                <a:srgbClr val="642F0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pPr algn="r"/>
            <a:r>
              <a:rPr lang="es-ES" sz="2400" b="1" kern="1200" cap="small" dirty="0" smtClean="0">
                <a:solidFill>
                  <a:srgbClr val="642F04"/>
                </a:solidFill>
              </a:rPr>
              <a:t>Egresos 2011</a:t>
            </a:r>
            <a:endParaRPr lang="es-MX" sz="2400" b="1" kern="1200" cap="small" dirty="0">
              <a:solidFill>
                <a:srgbClr val="642F04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88896"/>
            <a:ext cx="8508976" cy="386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errar llave"/>
          <p:cNvSpPr/>
          <p:nvPr/>
        </p:nvSpPr>
        <p:spPr>
          <a:xfrm rot="5400000" flipV="1">
            <a:off x="7212324" y="4317068"/>
            <a:ext cx="144016" cy="208823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6612104" y="5445408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/>
              <a:t>$1’378,830,528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361122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34888" y="-27384"/>
            <a:ext cx="8229600" cy="1143000"/>
          </a:xfrm>
        </p:spPr>
        <p:txBody>
          <a:bodyPr/>
          <a:lstStyle/>
          <a:p>
            <a:pPr algn="r"/>
            <a:r>
              <a:rPr lang="es-ES" sz="2400" b="1" kern="1200" cap="small" dirty="0">
                <a:solidFill>
                  <a:srgbClr val="642F04"/>
                </a:solidFill>
              </a:rPr>
              <a:t>Presupuesto </a:t>
            </a:r>
            <a:r>
              <a:rPr lang="es-ES" sz="2400" b="1" kern="1200" cap="small" dirty="0" smtClean="0">
                <a:solidFill>
                  <a:srgbClr val="642F04"/>
                </a:solidFill>
              </a:rPr>
              <a:t>de ingresos y egresos 2011</a:t>
            </a:r>
            <a:endParaRPr lang="es-MX" sz="2400" b="1" kern="1200" cap="small" dirty="0">
              <a:solidFill>
                <a:srgbClr val="642F04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AA96-6CDC-4C88-A271-3850987505C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5 CuadroTexto"/>
          <p:cNvSpPr txBox="1"/>
          <p:nvPr/>
        </p:nvSpPr>
        <p:spPr>
          <a:xfrm>
            <a:off x="200655" y="5519858"/>
            <a:ext cx="873760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b="1" dirty="0" smtClean="0">
                <a:latin typeface="Calibri" pitchFamily="34" charset="0"/>
                <a:cs typeface="Calibri" pitchFamily="34" charset="0"/>
              </a:rPr>
              <a:t>Notas:</a:t>
            </a:r>
          </a:p>
          <a:p>
            <a:pPr marL="228600" indent="-228600" algn="just">
              <a:buAutoNum type="arabicParenR"/>
            </a:pPr>
            <a:r>
              <a:rPr lang="es-MX" sz="800" dirty="0" smtClean="0">
                <a:latin typeface="Calibri" pitchFamily="34" charset="0"/>
                <a:cs typeface="Calibri" pitchFamily="34" charset="0"/>
              </a:rPr>
              <a:t>Incluye la Aportación </a:t>
            </a:r>
            <a:r>
              <a:rPr lang="es-MX" sz="800" dirty="0">
                <a:latin typeface="Calibri" pitchFamily="34" charset="0"/>
                <a:cs typeface="Calibri" pitchFamily="34" charset="0"/>
              </a:rPr>
              <a:t>del Gobierno del Estado para el Instituto de Madera, Celulosa y Papel por un monto de </a:t>
            </a:r>
            <a:r>
              <a:rPr lang="es-MX" sz="800" dirty="0" smtClean="0">
                <a:latin typeface="Calibri" pitchFamily="34" charset="0"/>
                <a:cs typeface="Calibri" pitchFamily="34" charset="0"/>
              </a:rPr>
              <a:t>$1’343,020.00.</a:t>
            </a:r>
          </a:p>
          <a:p>
            <a:pPr marL="228600" indent="-228600" algn="just">
              <a:buAutoNum type="arabicParenR"/>
            </a:pPr>
            <a:r>
              <a:rPr lang="es-MX" sz="800" dirty="0" smtClean="0">
                <a:latin typeface="Calibri" pitchFamily="34" charset="0"/>
                <a:cs typeface="Calibri" pitchFamily="34" charset="0"/>
              </a:rPr>
              <a:t>Incluye la cantidad de $433’131,500.00 administrado por el Corporativo de Empresas Universitarias. </a:t>
            </a:r>
          </a:p>
          <a:p>
            <a:pPr marL="228600" indent="-228600" algn="just">
              <a:buAutoNum type="arabicParenR"/>
            </a:pPr>
            <a:r>
              <a:rPr lang="es-MX" sz="800" dirty="0" smtClean="0">
                <a:latin typeface="Calibri" pitchFamily="34" charset="0"/>
                <a:cs typeface="Calibri" pitchFamily="34" charset="0"/>
              </a:rPr>
              <a:t>Contempla lo s siguiente conceptos del Subsidio Ordinario: Contratos , Recursos Materiales, Nuevas Asignaciones y Comprometidos ordinario 2010.</a:t>
            </a:r>
          </a:p>
          <a:p>
            <a:pPr marL="228600" indent="-228600" algn="just">
              <a:buAutoNum type="arabicParenR"/>
            </a:pPr>
            <a:r>
              <a:rPr lang="es-MX" sz="800" dirty="0" smtClean="0">
                <a:latin typeface="Calibri" pitchFamily="34" charset="0"/>
                <a:cs typeface="Calibri" pitchFamily="34" charset="0"/>
              </a:rPr>
              <a:t>Contempla las contraparte s citadas en nota No.3 que no fueron financiadas.</a:t>
            </a:r>
          </a:p>
          <a:p>
            <a:pPr marL="228600" indent="-228600" algn="just">
              <a:buAutoNum type="arabicParenR"/>
            </a:pPr>
            <a:r>
              <a:rPr lang="es-MX" sz="800" dirty="0" smtClean="0">
                <a:latin typeface="Calibri" pitchFamily="34" charset="0"/>
                <a:cs typeface="Calibri" pitchFamily="34" charset="0"/>
              </a:rPr>
              <a:t>Corresponden a recursos  para cubrir contratos .</a:t>
            </a:r>
          </a:p>
          <a:p>
            <a:pPr marL="228600" indent="-228600" algn="just">
              <a:buAutoNum type="arabicParenR"/>
            </a:pPr>
            <a:r>
              <a:rPr lang="es-MX" sz="800" dirty="0" smtClean="0">
                <a:latin typeface="Calibri" pitchFamily="34" charset="0"/>
                <a:cs typeface="Calibri" pitchFamily="34" charset="0"/>
              </a:rPr>
              <a:t>Incluye recursos  de gasto operativo  y saldos  no pagados de  2009 y  2010.  </a:t>
            </a:r>
            <a:endParaRPr lang="es-MX" sz="9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73000" y="1003980"/>
            <a:ext cx="8972614" cy="3891431"/>
            <a:chOff x="73000" y="1003980"/>
            <a:chExt cx="8972614" cy="389143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56" y="1003980"/>
              <a:ext cx="8920858" cy="3891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73000" y="1277386"/>
              <a:ext cx="2984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b="1" dirty="0" smtClean="0">
                  <a:solidFill>
                    <a:schemeClr val="bg1"/>
                  </a:solidFill>
                </a:rPr>
                <a:t>1)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3316360" y="1277386"/>
              <a:ext cx="2984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b="1" dirty="0">
                  <a:solidFill>
                    <a:schemeClr val="bg1"/>
                  </a:solidFill>
                </a:rPr>
                <a:t>2</a:t>
              </a:r>
              <a:r>
                <a:rPr lang="es-MX" sz="1000" b="1" dirty="0" smtClean="0">
                  <a:solidFill>
                    <a:schemeClr val="bg1"/>
                  </a:solidFill>
                </a:rPr>
                <a:t>)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2486768" y="3438060"/>
              <a:ext cx="2984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b="1" dirty="0" smtClean="0"/>
                <a:t>4)</a:t>
              </a:r>
              <a:endParaRPr lang="es-MX" sz="1000" b="1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634789" y="3440626"/>
              <a:ext cx="2984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b="1" dirty="0" smtClean="0"/>
                <a:t>3)</a:t>
              </a:r>
              <a:endParaRPr lang="es-MX" sz="1000" b="1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316449" y="3436246"/>
              <a:ext cx="2984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b="1" dirty="0"/>
                <a:t>5</a:t>
              </a:r>
              <a:r>
                <a:rPr lang="es-MX" sz="1000" b="1" dirty="0" smtClean="0"/>
                <a:t>)</a:t>
              </a:r>
              <a:endParaRPr lang="es-MX" sz="10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4295594" y="3444933"/>
              <a:ext cx="2984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b="1" dirty="0" smtClean="0"/>
                <a:t>6)</a:t>
              </a:r>
              <a:endParaRPr lang="es-MX" sz="1000" b="1" dirty="0"/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165260" y="5269330"/>
            <a:ext cx="72251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>
                <a:latin typeface="Calibri" pitchFamily="34" charset="0"/>
                <a:cs typeface="Calibri" pitchFamily="34" charset="0"/>
              </a:rPr>
              <a:t> Fuente: </a:t>
            </a:r>
          </a:p>
          <a:p>
            <a:r>
              <a:rPr lang="es-MX" sz="800" dirty="0">
                <a:latin typeface="Calibri" pitchFamily="34" charset="0"/>
                <a:cs typeface="Calibri" pitchFamily="34" charset="0"/>
              </a:rPr>
              <a:t> </a:t>
            </a:r>
            <a:r>
              <a:rPr lang="es-MX" sz="800" dirty="0" smtClean="0">
                <a:latin typeface="Calibri" pitchFamily="34" charset="0"/>
                <a:cs typeface="Calibri" pitchFamily="34" charset="0"/>
              </a:rPr>
              <a:t>Presupuesto de Ingresos y Egresos 2011, aprobado el 16 de Junio del presente año.</a:t>
            </a:r>
            <a:endParaRPr lang="es-MX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17 Rectángulo">
            <a:hlinkClick r:id="" action="ppaction://noaction"/>
          </p:cNvPr>
          <p:cNvSpPr/>
          <p:nvPr/>
        </p:nvSpPr>
        <p:spPr>
          <a:xfrm>
            <a:off x="165260" y="1311890"/>
            <a:ext cx="1526420" cy="711454"/>
          </a:xfrm>
          <a:prstGeom prst="rect">
            <a:avLst/>
          </a:prstGeom>
          <a:solidFill>
            <a:srgbClr val="BBE0E3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>
            <a:hlinkClick r:id="" action="ppaction://noaction"/>
          </p:cNvPr>
          <p:cNvSpPr/>
          <p:nvPr/>
        </p:nvSpPr>
        <p:spPr>
          <a:xfrm>
            <a:off x="1722646" y="1326747"/>
            <a:ext cx="1633843" cy="696597"/>
          </a:xfrm>
          <a:prstGeom prst="rect">
            <a:avLst/>
          </a:prstGeom>
          <a:solidFill>
            <a:srgbClr val="BBE0E3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Rectángulo">
            <a:hlinkClick r:id="" action="ppaction://noaction"/>
          </p:cNvPr>
          <p:cNvSpPr/>
          <p:nvPr/>
        </p:nvSpPr>
        <p:spPr>
          <a:xfrm>
            <a:off x="3393994" y="1318121"/>
            <a:ext cx="955498" cy="696597"/>
          </a:xfrm>
          <a:prstGeom prst="rect">
            <a:avLst/>
          </a:prstGeom>
          <a:solidFill>
            <a:srgbClr val="BBE0E3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Rectángulo">
            <a:hlinkClick r:id="" action="ppaction://noaction"/>
          </p:cNvPr>
          <p:cNvSpPr/>
          <p:nvPr/>
        </p:nvSpPr>
        <p:spPr>
          <a:xfrm>
            <a:off x="151712" y="2789554"/>
            <a:ext cx="1553682" cy="1080119"/>
          </a:xfrm>
          <a:prstGeom prst="rect">
            <a:avLst/>
          </a:prstGeom>
          <a:solidFill>
            <a:srgbClr val="BBE0E3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Rectángulo">
            <a:hlinkClick r:id="" action="ppaction://noaction"/>
          </p:cNvPr>
          <p:cNvSpPr/>
          <p:nvPr/>
        </p:nvSpPr>
        <p:spPr>
          <a:xfrm>
            <a:off x="1705394" y="3186318"/>
            <a:ext cx="1688600" cy="691982"/>
          </a:xfrm>
          <a:prstGeom prst="rect">
            <a:avLst/>
          </a:prstGeom>
          <a:solidFill>
            <a:srgbClr val="BBE0E3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Rectángulo">
            <a:hlinkClick r:id="" action="ppaction://noaction"/>
          </p:cNvPr>
          <p:cNvSpPr/>
          <p:nvPr/>
        </p:nvSpPr>
        <p:spPr>
          <a:xfrm>
            <a:off x="3390912" y="3169064"/>
            <a:ext cx="1820534" cy="709235"/>
          </a:xfrm>
          <a:prstGeom prst="rect">
            <a:avLst/>
          </a:prstGeom>
          <a:solidFill>
            <a:srgbClr val="BBE0E3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Rectángulo">
            <a:hlinkClick r:id="" action="ppaction://noaction"/>
          </p:cNvPr>
          <p:cNvSpPr/>
          <p:nvPr/>
        </p:nvSpPr>
        <p:spPr>
          <a:xfrm>
            <a:off x="4375865" y="1318121"/>
            <a:ext cx="1204247" cy="696597"/>
          </a:xfrm>
          <a:prstGeom prst="rect">
            <a:avLst/>
          </a:prstGeom>
          <a:solidFill>
            <a:srgbClr val="BBE0E3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16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1" y="696624"/>
            <a:ext cx="9023877" cy="412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6462" y="4494"/>
            <a:ext cx="8229600" cy="598942"/>
          </a:xfrm>
        </p:spPr>
        <p:txBody>
          <a:bodyPr/>
          <a:lstStyle/>
          <a:p>
            <a:pPr algn="r"/>
            <a:r>
              <a:rPr lang="es-ES" sz="2400" b="1" kern="1200" cap="small" dirty="0">
                <a:solidFill>
                  <a:srgbClr val="642F04"/>
                </a:solidFill>
              </a:rPr>
              <a:t>Escenario </a:t>
            </a:r>
            <a:r>
              <a:rPr lang="es-ES" sz="2400" b="1" kern="1200" cap="small" dirty="0" smtClean="0">
                <a:solidFill>
                  <a:srgbClr val="642F04"/>
                </a:solidFill>
              </a:rPr>
              <a:t>financiero, Octubre 2011</a:t>
            </a:r>
            <a:endParaRPr lang="es-MX" sz="2400" b="1" kern="1200" cap="small" dirty="0">
              <a:solidFill>
                <a:srgbClr val="642F04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AA96-6CDC-4C88-A271-3850987505C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29870" y="5238406"/>
            <a:ext cx="7225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>
                <a:latin typeface="Calibri" pitchFamily="34" charset="0"/>
                <a:cs typeface="Calibri" pitchFamily="34" charset="0"/>
              </a:rPr>
              <a:t> Fuente: </a:t>
            </a:r>
          </a:p>
          <a:p>
            <a:r>
              <a:rPr lang="es-MX" sz="800" dirty="0">
                <a:latin typeface="Calibri" pitchFamily="34" charset="0"/>
                <a:cs typeface="Calibri" pitchFamily="34" charset="0"/>
              </a:rPr>
              <a:t> </a:t>
            </a:r>
            <a:r>
              <a:rPr lang="es-MX" sz="800" dirty="0" smtClean="0">
                <a:latin typeface="Calibri" pitchFamily="34" charset="0"/>
                <a:cs typeface="Calibri" pitchFamily="34" charset="0"/>
              </a:rPr>
              <a:t>Información financiera proporcionada por la DF </a:t>
            </a:r>
            <a:r>
              <a:rPr lang="es-MX" sz="800" dirty="0">
                <a:latin typeface="Calibri" pitchFamily="34" charset="0"/>
                <a:cs typeface="Calibri" pitchFamily="34" charset="0"/>
              </a:rPr>
              <a:t>con fecha  </a:t>
            </a:r>
            <a:r>
              <a:rPr lang="es-MX" sz="800" dirty="0" smtClean="0">
                <a:latin typeface="Calibri" pitchFamily="34" charset="0"/>
                <a:cs typeface="Calibri" pitchFamily="34" charset="0"/>
              </a:rPr>
              <a:t>14 de Octubre de 2011.</a:t>
            </a:r>
            <a:endParaRPr lang="es-MX" sz="800" dirty="0">
              <a:latin typeface="Calibri" pitchFamily="34" charset="0"/>
              <a:cs typeface="Calibri" pitchFamily="34" charset="0"/>
            </a:endParaRPr>
          </a:p>
          <a:p>
            <a:endParaRPr lang="es-MX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4122" y="5469031"/>
            <a:ext cx="9032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 smtClean="0">
                <a:latin typeface="Calibri" pitchFamily="34" charset="0"/>
                <a:cs typeface="Calibri" pitchFamily="34" charset="0"/>
              </a:rPr>
              <a:t>Notas</a:t>
            </a:r>
            <a:r>
              <a:rPr lang="es-MX" sz="800" b="1" dirty="0">
                <a:latin typeface="Calibri" pitchFamily="34" charset="0"/>
                <a:cs typeface="Calibri" pitchFamily="34" charset="0"/>
              </a:rPr>
              <a:t>: </a:t>
            </a:r>
            <a:r>
              <a:rPr lang="es-MX" sz="800" dirty="0">
                <a:latin typeface="Calibri" pitchFamily="34" charset="0"/>
                <a:cs typeface="Calibri" pitchFamily="34" charset="0"/>
              </a:rPr>
              <a:t>						</a:t>
            </a:r>
          </a:p>
          <a:p>
            <a:r>
              <a:rPr lang="es-MX" sz="800" dirty="0" smtClean="0">
                <a:latin typeface="Calibri" pitchFamily="34" charset="0"/>
                <a:cs typeface="Calibri" pitchFamily="34" charset="0"/>
              </a:rPr>
              <a:t>   Cifras en </a:t>
            </a:r>
            <a:r>
              <a:rPr lang="es-MX" sz="800" b="1" dirty="0" smtClean="0">
                <a:latin typeface="Calibri" pitchFamily="34" charset="0"/>
                <a:cs typeface="Calibri" pitchFamily="34" charset="0"/>
              </a:rPr>
              <a:t>negritas </a:t>
            </a:r>
            <a:r>
              <a:rPr lang="es-MX" sz="800" dirty="0" smtClean="0">
                <a:latin typeface="Calibri" pitchFamily="34" charset="0"/>
                <a:cs typeface="Calibri" pitchFamily="34" charset="0"/>
              </a:rPr>
              <a:t>corresponden al monto recaudado y pagado, y en color tenue por recaudar y por pagar. </a:t>
            </a:r>
          </a:p>
          <a:p>
            <a:r>
              <a:rPr lang="es-MX" sz="800" dirty="0" smtClean="0">
                <a:latin typeface="Calibri" pitchFamily="34" charset="0"/>
                <a:cs typeface="Calibri" pitchFamily="34" charset="0"/>
              </a:rPr>
              <a:t>   1) Incluye  las ampliaciones  2011 al subsidio ordinario  por 480 millones  y PROESDE  por  86 millones, así como la reducción de $</a:t>
            </a:r>
            <a:r>
              <a:rPr lang="es-MX" sz="800" dirty="0">
                <a:latin typeface="Calibri" pitchFamily="34" charset="0"/>
                <a:cs typeface="Calibri" pitchFamily="34" charset="0"/>
              </a:rPr>
              <a:t>129’057,550.00 del Fondo para ampliar y diversificar </a:t>
            </a:r>
            <a:r>
              <a:rPr lang="es-MX" sz="800" dirty="0" smtClean="0">
                <a:latin typeface="Calibri" pitchFamily="34" charset="0"/>
                <a:cs typeface="Calibri" pitchFamily="34" charset="0"/>
              </a:rPr>
              <a:t>… (FADOES).</a:t>
            </a:r>
          </a:p>
          <a:p>
            <a:r>
              <a:rPr lang="es-MX" sz="800" dirty="0" smtClean="0">
                <a:latin typeface="Calibri" pitchFamily="34" charset="0"/>
                <a:cs typeface="Calibri" pitchFamily="34" charset="0"/>
              </a:rPr>
              <a:t>   2</a:t>
            </a:r>
            <a:r>
              <a:rPr lang="es-MX" sz="800" dirty="0">
                <a:latin typeface="Calibri" pitchFamily="34" charset="0"/>
                <a:cs typeface="Calibri" pitchFamily="34" charset="0"/>
              </a:rPr>
              <a:t>) Incluye la cantidad de $433’131,500.00 administrado por el Corporativo de Empresas Universitarias </a:t>
            </a:r>
            <a:r>
              <a:rPr lang="es-MX" sz="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s-MX" sz="800" dirty="0">
                <a:latin typeface="Calibri" pitchFamily="34" charset="0"/>
                <a:cs typeface="Calibri" pitchFamily="34" charset="0"/>
              </a:rPr>
              <a:t> </a:t>
            </a:r>
            <a:r>
              <a:rPr lang="es-MX" sz="800" dirty="0" smtClean="0">
                <a:latin typeface="Calibri" pitchFamily="34" charset="0"/>
                <a:cs typeface="Calibri" pitchFamily="34" charset="0"/>
              </a:rPr>
              <a:t>  3) Incluye las siguientes asignaciones extraordinarias  para </a:t>
            </a:r>
            <a:r>
              <a:rPr lang="es-MX" sz="800" dirty="0">
                <a:latin typeface="Calibri" pitchFamily="34" charset="0"/>
                <a:cs typeface="Calibri" pitchFamily="34" charset="0"/>
              </a:rPr>
              <a:t>la Dir. Gral de Medios </a:t>
            </a:r>
            <a:r>
              <a:rPr lang="es-MX" sz="800" dirty="0" smtClean="0">
                <a:latin typeface="Calibri" pitchFamily="34" charset="0"/>
                <a:cs typeface="Calibri" pitchFamily="34" charset="0"/>
              </a:rPr>
              <a:t>por</a:t>
            </a:r>
            <a:r>
              <a:rPr lang="es-MX" sz="800" dirty="0">
                <a:latin typeface="Calibri" pitchFamily="34" charset="0"/>
                <a:cs typeface="Calibri" pitchFamily="34" charset="0"/>
              </a:rPr>
              <a:t> $</a:t>
            </a:r>
            <a:r>
              <a:rPr lang="es-MX" sz="800" dirty="0" smtClean="0">
                <a:latin typeface="Calibri" pitchFamily="34" charset="0"/>
                <a:cs typeface="Calibri" pitchFamily="34" charset="0"/>
              </a:rPr>
              <a:t>1'730,000.00</a:t>
            </a:r>
            <a:r>
              <a:rPr lang="es-MX" sz="800" dirty="0">
                <a:latin typeface="Calibri" pitchFamily="34" charset="0"/>
                <a:cs typeface="Calibri" pitchFamily="34" charset="0"/>
              </a:rPr>
              <a:t> (</a:t>
            </a:r>
            <a:r>
              <a:rPr lang="es-MX" sz="800" dirty="0" smtClean="0">
                <a:latin typeface="Calibri" pitchFamily="34" charset="0"/>
                <a:cs typeface="Calibri" pitchFamily="34" charset="0"/>
              </a:rPr>
              <a:t>acuerdo IV/01/2011/0154/II) y para </a:t>
            </a:r>
            <a:r>
              <a:rPr lang="es-MX" sz="800" dirty="0">
                <a:latin typeface="Calibri" pitchFamily="34" charset="0"/>
                <a:cs typeface="Calibri" pitchFamily="34" charset="0"/>
              </a:rPr>
              <a:t>la Coord. Gral. </a:t>
            </a:r>
            <a:r>
              <a:rPr lang="es-MX" sz="800" dirty="0" smtClean="0">
                <a:latin typeface="Calibri" pitchFamily="34" charset="0"/>
                <a:cs typeface="Calibri" pitchFamily="34" charset="0"/>
              </a:rPr>
              <a:t>de Planeación y Desarrollo </a:t>
            </a:r>
            <a:r>
              <a:rPr lang="es-MX" sz="800" dirty="0">
                <a:latin typeface="Calibri" pitchFamily="34" charset="0"/>
                <a:cs typeface="Calibri" pitchFamily="34" charset="0"/>
              </a:rPr>
              <a:t>Institucional por </a:t>
            </a:r>
            <a:r>
              <a:rPr lang="es-MX" sz="800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r>
              <a:rPr lang="es-MX" sz="800" dirty="0">
                <a:latin typeface="Calibri" pitchFamily="34" charset="0"/>
                <a:cs typeface="Calibri" pitchFamily="34" charset="0"/>
              </a:rPr>
              <a:t> </a:t>
            </a:r>
            <a:r>
              <a:rPr lang="es-MX" sz="800" dirty="0" smtClean="0">
                <a:latin typeface="Calibri" pitchFamily="34" charset="0"/>
                <a:cs typeface="Calibri" pitchFamily="34" charset="0"/>
              </a:rPr>
              <a:t>       $350,000.00 (acuerdo IV/01/2011/0243/II).</a:t>
            </a:r>
            <a:endParaRPr lang="es-MX" sz="800" dirty="0">
              <a:latin typeface="Calibri" pitchFamily="34" charset="0"/>
              <a:cs typeface="Calibri" pitchFamily="34" charset="0"/>
            </a:endParaRPr>
          </a:p>
          <a:p>
            <a:r>
              <a:rPr lang="es-MX" sz="8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s-MX" sz="800" dirty="0">
                <a:latin typeface="Calibri" pitchFamily="34" charset="0"/>
                <a:cs typeface="Calibri" pitchFamily="34" charset="0"/>
              </a:rPr>
              <a:t>* Incluyen  </a:t>
            </a:r>
            <a:r>
              <a:rPr lang="es-MX" sz="800" dirty="0" smtClean="0">
                <a:latin typeface="Calibri" pitchFamily="34" charset="0"/>
                <a:cs typeface="Calibri" pitchFamily="34" charset="0"/>
              </a:rPr>
              <a:t>$28,075,816 como </a:t>
            </a:r>
            <a:r>
              <a:rPr lang="es-MX" sz="800" dirty="0">
                <a:latin typeface="Calibri" pitchFamily="34" charset="0"/>
                <a:cs typeface="Calibri" pitchFamily="34" charset="0"/>
              </a:rPr>
              <a:t>incremento del costo de servicios </a:t>
            </a:r>
            <a:r>
              <a:rPr lang="es-MX" sz="800" dirty="0" smtClean="0">
                <a:latin typeface="Calibri" pitchFamily="34" charset="0"/>
                <a:cs typeface="Calibri" pitchFamily="34" charset="0"/>
              </a:rPr>
              <a:t>personales.</a:t>
            </a:r>
          </a:p>
          <a:p>
            <a:r>
              <a:rPr lang="es-MX" sz="800" dirty="0">
                <a:latin typeface="Calibri" pitchFamily="34" charset="0"/>
                <a:cs typeface="Calibri" pitchFamily="34" charset="0"/>
              </a:rPr>
              <a:t> </a:t>
            </a:r>
            <a:r>
              <a:rPr lang="es-MX" sz="800" dirty="0" smtClean="0">
                <a:latin typeface="Calibri" pitchFamily="34" charset="0"/>
                <a:cs typeface="Calibri" pitchFamily="34" charset="0"/>
              </a:rPr>
              <a:t>  **Incluye $42,468,592 de recursos adicionales para el pago de contratos , en razón de la diferencia en la programación de contratos  con base  Junio  y base Octubre 2011.</a:t>
            </a:r>
            <a:endParaRPr lang="es-MX" sz="800" dirty="0">
              <a:latin typeface="Calibri" pitchFamily="34" charset="0"/>
              <a:cs typeface="Calibri" pitchFamily="34" charset="0"/>
            </a:endParaRPr>
          </a:p>
          <a:p>
            <a:r>
              <a:rPr lang="es-MX" sz="800" dirty="0">
                <a:latin typeface="Calibri" pitchFamily="34" charset="0"/>
                <a:cs typeface="Calibri" pitchFamily="34" charset="0"/>
              </a:rPr>
              <a:t>			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438152" y="954294"/>
            <a:ext cx="394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 smtClean="0">
                <a:solidFill>
                  <a:schemeClr val="bg1"/>
                </a:solidFill>
              </a:rPr>
              <a:t>1)</a:t>
            </a:r>
            <a:endParaRPr lang="es-MX" sz="9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699792" y="959920"/>
            <a:ext cx="370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bg1"/>
                </a:solidFill>
              </a:rPr>
              <a:t>2</a:t>
            </a:r>
            <a:r>
              <a:rPr lang="es-MX" sz="900" b="1" dirty="0" smtClean="0">
                <a:solidFill>
                  <a:schemeClr val="bg1"/>
                </a:solidFill>
              </a:rPr>
              <a:t>)</a:t>
            </a:r>
            <a:endParaRPr lang="es-MX" sz="900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148406" y="3417533"/>
            <a:ext cx="350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rgbClr val="FF0000"/>
                </a:solidFill>
              </a:rPr>
              <a:t>**</a:t>
            </a:r>
            <a:endParaRPr lang="es-MX" sz="1000" b="1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293622" y="3413471"/>
            <a:ext cx="518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/>
              <a:t>3</a:t>
            </a:r>
            <a:r>
              <a:rPr lang="es-MX" sz="800" b="1" dirty="0" smtClean="0"/>
              <a:t>)</a:t>
            </a:r>
            <a:endParaRPr lang="es-MX" sz="8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21115" y="3424761"/>
            <a:ext cx="225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rgbClr val="FF0000"/>
                </a:solidFill>
              </a:rPr>
              <a:t>*</a:t>
            </a:r>
            <a:endParaRPr lang="es-MX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roceso"/>
          <p:cNvSpPr/>
          <p:nvPr/>
        </p:nvSpPr>
        <p:spPr>
          <a:xfrm>
            <a:off x="3236856" y="1156454"/>
            <a:ext cx="4950705" cy="4217661"/>
          </a:xfrm>
          <a:prstGeom prst="flowChartProcess">
            <a:avLst/>
          </a:prstGeom>
          <a:gradFill flip="none" rotWithShape="1">
            <a:gsLst>
              <a:gs pos="0">
                <a:schemeClr val="bg1"/>
              </a:gs>
              <a:gs pos="46000">
                <a:schemeClr val="bg1"/>
              </a:gs>
              <a:gs pos="48000">
                <a:srgbClr val="FF373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885608"/>
              </p:ext>
            </p:extLst>
          </p:nvPr>
        </p:nvGraphicFramePr>
        <p:xfrm>
          <a:off x="3238059" y="900750"/>
          <a:ext cx="5705884" cy="4688490"/>
        </p:xfrm>
        <a:graphic>
          <a:graphicData uri="http://schemas.openxmlformats.org/drawingml/2006/table">
            <a:tbl>
              <a:tblPr/>
              <a:tblGrid>
                <a:gridCol w="1080120"/>
                <a:gridCol w="2376264"/>
                <a:gridCol w="1368152"/>
                <a:gridCol w="881348"/>
              </a:tblGrid>
              <a:tr h="30000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Concepto (egreso)</a:t>
                      </a:r>
                    </a:p>
                  </a:txBody>
                  <a:tcPr marL="4941" marR="4941" marT="4941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2A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Monto</a:t>
                      </a:r>
                    </a:p>
                  </a:txBody>
                  <a:tcPr marL="4941" marR="4941" marT="4941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2A0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41" marR="4941" marT="4941" marB="0" anchor="b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54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Servicio Personales</a:t>
                      </a:r>
                    </a:p>
                  </a:txBody>
                  <a:tcPr marL="4941" marR="4941" marT="4941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$1,896,907,547</a:t>
                      </a: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519,751,754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" marR="4941" marT="4941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Fondos </a:t>
                      </a:r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Externos</a:t>
                      </a:r>
                      <a:r>
                        <a:rPr lang="es-MX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Determinados</a:t>
                      </a:r>
                      <a:r>
                        <a:rPr lang="es-MX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(Estímulos </a:t>
                      </a:r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Académicos)</a:t>
                      </a:r>
                    </a:p>
                  </a:txBody>
                  <a:tcPr marL="4941" marR="4941" marT="4941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$103,895,977</a:t>
                      </a: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415,855,777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" marR="4941" marT="4941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Subsidio Ordinario 2011 (Contratos)</a:t>
                      </a:r>
                    </a:p>
                  </a:txBody>
                  <a:tcPr marL="4941" marR="4941" marT="4941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$45,933,964</a:t>
                      </a: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369,921,813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1" marR="4941" marT="4941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Autogenerados 2011 (Contratos)</a:t>
                      </a:r>
                    </a:p>
                  </a:txBody>
                  <a:tcPr marL="4941" marR="4941" marT="4941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116,332,011</a:t>
                      </a: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253,589,802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Subsidio Ordinario 2011 (40%)</a:t>
                      </a:r>
                    </a:p>
                  </a:txBody>
                  <a:tcPr marL="4941" marR="4941" marT="4941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$73,245,730</a:t>
                      </a: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180,344,071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Autogenerados</a:t>
                      </a:r>
                    </a:p>
                  </a:txBody>
                  <a:tcPr marL="4941" marR="4941" marT="4941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$9,664,430</a:t>
                      </a: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170,679,642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$66,672,396</a:t>
                      </a: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104,007,246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10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 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(Ingresos propios 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convenios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$218,354,526</a:t>
                      </a: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  </a:t>
                      </a:r>
                      <a:r>
                        <a:rPr lang="es-MX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114,347,280 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1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Comprometidos</a:t>
                      </a:r>
                      <a:r>
                        <a:rPr lang="es-MX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s-MX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4941" marR="4941" marT="4941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Ordinario </a:t>
                      </a:r>
                      <a:r>
                        <a:rPr lang="es-MX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(fondo 1101-1103)</a:t>
                      </a: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$19,206,729</a:t>
                      </a: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  </a:t>
                      </a:r>
                      <a:r>
                        <a:rPr lang="es-MX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133,554,009 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9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Infraestructura</a:t>
                      </a:r>
                      <a:r>
                        <a:rPr lang="es-MX" sz="1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Física </a:t>
                      </a:r>
                      <a:r>
                        <a:rPr lang="es-MX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2008, 2009</a:t>
                      </a: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$19,407,610</a:t>
                      </a: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  </a:t>
                      </a:r>
                      <a:r>
                        <a:rPr lang="es-MX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152,961,618 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Infraestructura Física 2010</a:t>
                      </a: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$50,477,657</a:t>
                      </a: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  </a:t>
                      </a:r>
                      <a:r>
                        <a:rPr lang="es-MX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203,439,275 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Compromisos</a:t>
                      </a:r>
                      <a:r>
                        <a:rPr lang="es-MX" sz="13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Institucionales</a:t>
                      </a:r>
                      <a:endParaRPr lang="es-MX" sz="13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$25,413,225</a:t>
                      </a: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  </a:t>
                      </a:r>
                      <a:r>
                        <a:rPr lang="es-MX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228,852,500 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9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Fondos </a:t>
                      </a:r>
                      <a:r>
                        <a:rPr lang="es-MX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Inst.</a:t>
                      </a:r>
                      <a:r>
                        <a:rPr lang="es-MX" sz="13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Participables</a:t>
                      </a:r>
                      <a:endParaRPr lang="es-MX" sz="13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$28,479,671</a:t>
                      </a: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  </a:t>
                      </a:r>
                      <a:r>
                        <a:rPr lang="es-MX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257,332,171 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Compromisos Institucionales 2011</a:t>
                      </a:r>
                    </a:p>
                  </a:txBody>
                  <a:tcPr marL="4941" marR="4941" marT="4941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$234,996,072</a:t>
                      </a: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  </a:t>
                      </a:r>
                      <a:r>
                        <a:rPr lang="es-MX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492,328,242 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Fondos Institucionales Participables 2011 </a:t>
                      </a:r>
                    </a:p>
                  </a:txBody>
                  <a:tcPr marL="4941" marR="4941" marT="4941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$237,420,307</a:t>
                      </a: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  </a:t>
                      </a:r>
                      <a:r>
                        <a:rPr lang="es-MX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729,748,549 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Fondos Externos Determinados</a:t>
                      </a:r>
                    </a:p>
                  </a:txBody>
                  <a:tcPr marL="4941" marR="4941" marT="4941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$178,827,587</a:t>
                      </a: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  </a:t>
                      </a:r>
                      <a:r>
                        <a:rPr lang="es-MX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908,576,137 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29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Subsidio Ordinario 2011 (60%)</a:t>
                      </a:r>
                    </a:p>
                  </a:txBody>
                  <a:tcPr marL="4941" marR="4941" marT="4941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$301,728,047</a:t>
                      </a:r>
                    </a:p>
                  </a:txBody>
                  <a:tcPr marL="4941" marR="4941" marT="4941" marB="0" anchor="ctr">
                    <a:lnL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es-MX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1,210,304,184 </a:t>
                      </a:r>
                      <a:endParaRPr lang="es-MX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4231">
                <a:tc gridSpan="2">
                  <a:txBody>
                    <a:bodyPr/>
                    <a:lstStyle/>
                    <a:p>
                      <a:pPr algn="r" rtl="0" fontAlgn="ctr"/>
                      <a:endParaRPr lang="es-MX" sz="7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941" marR="4941" marT="4941" marB="0" anchor="ctr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2A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4941" marR="4941" marT="4941" marB="0" anchor="ctr">
                    <a:lnL>
                      <a:noFill/>
                    </a:lnL>
                    <a:lnR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2A0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941" marR="4941" marT="4941" marB="0" anchor="b">
                    <a:lnL w="1905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2553" y="2253363"/>
            <a:ext cx="2199880" cy="2494124"/>
          </a:xfrm>
        </p:spPr>
        <p:txBody>
          <a:bodyPr/>
          <a:lstStyle/>
          <a:p>
            <a:pPr marL="0" indent="0" algn="ctr">
              <a:buNone/>
            </a:pPr>
            <a:r>
              <a:rPr lang="es-ES" sz="1200" b="1" dirty="0" smtClean="0">
                <a:latin typeface="Century Gothic" pitchFamily="34" charset="0"/>
              </a:rPr>
              <a:t>Recursos pendientes </a:t>
            </a:r>
          </a:p>
          <a:p>
            <a:pPr marL="0" indent="0" algn="ctr">
              <a:buNone/>
            </a:pPr>
            <a:r>
              <a:rPr lang="es-ES" sz="1200" b="1" dirty="0" smtClean="0">
                <a:latin typeface="Century Gothic" pitchFamily="34" charset="0"/>
              </a:rPr>
              <a:t>de recaudar</a:t>
            </a:r>
          </a:p>
          <a:p>
            <a:pPr marL="0" indent="0" algn="ctr">
              <a:buNone/>
            </a:pPr>
            <a:r>
              <a:rPr lang="es-ES" sz="1800" b="1" dirty="0" smtClean="0">
                <a:latin typeface="Century Gothic" pitchFamily="34" charset="0"/>
              </a:rPr>
              <a:t>$1,695’704,085</a:t>
            </a:r>
          </a:p>
          <a:p>
            <a:pPr marL="0" indent="0" algn="ctr">
              <a:buNone/>
            </a:pPr>
            <a:r>
              <a:rPr lang="es-ES" sz="1800" b="1" dirty="0" smtClean="0">
                <a:latin typeface="Century Gothic" pitchFamily="34" charset="0"/>
              </a:rPr>
              <a:t>+</a:t>
            </a:r>
          </a:p>
          <a:p>
            <a:pPr marL="0" indent="0" algn="ctr">
              <a:buNone/>
            </a:pPr>
            <a:r>
              <a:rPr lang="es-ES" sz="1200" b="1" dirty="0" smtClean="0">
                <a:latin typeface="Century Gothic" pitchFamily="34" charset="0"/>
              </a:rPr>
              <a:t>Recaudado disponible </a:t>
            </a:r>
          </a:p>
          <a:p>
            <a:pPr marL="0" indent="0" algn="ctr">
              <a:buNone/>
            </a:pPr>
            <a:r>
              <a:rPr lang="es-ES" sz="1800" b="1" dirty="0" smtClean="0">
                <a:latin typeface="Century Gothic" pitchFamily="34" charset="0"/>
              </a:rPr>
              <a:t>$720’955,215</a:t>
            </a:r>
            <a:endParaRPr lang="es-ES" sz="1800" b="1" dirty="0">
              <a:latin typeface="Century Gothic" pitchFamily="34" charset="0"/>
            </a:endParaRPr>
          </a:p>
          <a:p>
            <a:pPr marL="0" indent="0" algn="ctr">
              <a:buNone/>
            </a:pPr>
            <a:endParaRPr lang="es-ES" sz="700" b="1" dirty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es-ES" sz="1800" b="1" dirty="0" smtClean="0">
                <a:latin typeface="Century Gothic" pitchFamily="34" charset="0"/>
              </a:rPr>
              <a:t>$2,416’659,300</a:t>
            </a:r>
            <a:endParaRPr lang="es-MX" sz="1800" b="1" dirty="0">
              <a:latin typeface="Century Gothic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AA96-6CDC-4C88-A271-3850987505C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4 Flecha a la derecha con bandas"/>
          <p:cNvSpPr/>
          <p:nvPr/>
        </p:nvSpPr>
        <p:spPr>
          <a:xfrm>
            <a:off x="2041295" y="2437439"/>
            <a:ext cx="1080120" cy="1675117"/>
          </a:xfrm>
          <a:prstGeom prst="stripedRightArrow">
            <a:avLst/>
          </a:prstGeom>
          <a:solidFill>
            <a:srgbClr val="6633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9 Conector recto"/>
          <p:cNvCxnSpPr/>
          <p:nvPr/>
        </p:nvCxnSpPr>
        <p:spPr>
          <a:xfrm>
            <a:off x="158664" y="3992903"/>
            <a:ext cx="1808826" cy="0"/>
          </a:xfrm>
          <a:prstGeom prst="line">
            <a:avLst/>
          </a:prstGeom>
          <a:ln w="38100" cmpd="dbl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89959" y="3560855"/>
            <a:ext cx="3097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b="1" dirty="0" smtClean="0">
                <a:solidFill>
                  <a:srgbClr val="FF0000"/>
                </a:solidFill>
              </a:rPr>
              <a:t>1)</a:t>
            </a:r>
            <a:endParaRPr lang="es-MX" sz="1050" b="1" dirty="0">
              <a:solidFill>
                <a:srgbClr val="FF0000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47122" y="5802264"/>
            <a:ext cx="7566466" cy="701765"/>
            <a:chOff x="73000" y="5726432"/>
            <a:chExt cx="7566466" cy="701765"/>
          </a:xfrm>
        </p:grpSpPr>
        <p:sp>
          <p:nvSpPr>
            <p:cNvPr id="15" name="14 Rectángulo"/>
            <p:cNvSpPr/>
            <p:nvPr/>
          </p:nvSpPr>
          <p:spPr>
            <a:xfrm>
              <a:off x="109018" y="5966532"/>
              <a:ext cx="75304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800" b="1" dirty="0" smtClean="0">
                  <a:latin typeface="Calibri" pitchFamily="34" charset="0"/>
                  <a:cs typeface="Calibri" pitchFamily="34" charset="0"/>
                </a:rPr>
                <a:t>Notas</a:t>
              </a:r>
              <a:r>
                <a:rPr lang="es-MX" sz="800" b="1" dirty="0">
                  <a:latin typeface="Calibri" pitchFamily="34" charset="0"/>
                  <a:cs typeface="Calibri" pitchFamily="34" charset="0"/>
                </a:rPr>
                <a:t>: </a:t>
              </a:r>
              <a:r>
                <a:rPr lang="es-MX" sz="800" dirty="0">
                  <a:latin typeface="Calibri" pitchFamily="34" charset="0"/>
                  <a:cs typeface="Calibri" pitchFamily="34" charset="0"/>
                </a:rPr>
                <a:t>						</a:t>
              </a:r>
            </a:p>
            <a:p>
              <a:pPr marL="228600" indent="-228600">
                <a:buAutoNum type="arabicParenR"/>
              </a:pPr>
              <a:r>
                <a:rPr lang="es-MX" sz="800" dirty="0" smtClean="0">
                  <a:latin typeface="Calibri" pitchFamily="34" charset="0"/>
                  <a:cs typeface="Calibri" pitchFamily="34" charset="0"/>
                </a:rPr>
                <a:t>Cantidad </a:t>
              </a:r>
              <a:r>
                <a:rPr lang="es-MX" sz="800" dirty="0">
                  <a:latin typeface="Calibri" pitchFamily="34" charset="0"/>
                  <a:cs typeface="Calibri" pitchFamily="34" charset="0"/>
                </a:rPr>
                <a:t>obtenida de la diferencia al restar el total pagado por $</a:t>
              </a:r>
              <a:r>
                <a:rPr lang="es-MX" sz="800" dirty="0" smtClean="0">
                  <a:latin typeface="Calibri" pitchFamily="34" charset="0"/>
                  <a:cs typeface="Calibri" pitchFamily="34" charset="0"/>
                </a:rPr>
                <a:t>5,970,957,238 del </a:t>
              </a:r>
              <a:r>
                <a:rPr lang="es-MX" sz="800" dirty="0">
                  <a:latin typeface="Calibri" pitchFamily="34" charset="0"/>
                  <a:cs typeface="Calibri" pitchFamily="34" charset="0"/>
                </a:rPr>
                <a:t>total recaudado por </a:t>
              </a:r>
              <a:r>
                <a:rPr lang="es-MX" sz="800" dirty="0" smtClean="0">
                  <a:latin typeface="Calibri" pitchFamily="34" charset="0"/>
                  <a:cs typeface="Calibri" pitchFamily="34" charset="0"/>
                </a:rPr>
                <a:t>$6,691,912,435.</a:t>
              </a:r>
            </a:p>
            <a:p>
              <a:r>
                <a:rPr lang="es-MX" sz="800" dirty="0">
                  <a:latin typeface="Calibri" pitchFamily="34" charset="0"/>
                  <a:cs typeface="Calibri" pitchFamily="34" charset="0"/>
                </a:rPr>
                <a:t>2</a:t>
              </a:r>
              <a:r>
                <a:rPr lang="es-MX" sz="800" dirty="0" smtClean="0">
                  <a:latin typeface="Calibri" pitchFamily="34" charset="0"/>
                  <a:cs typeface="Calibri" pitchFamily="34" charset="0"/>
                </a:rPr>
                <a:t>)       </a:t>
              </a:r>
              <a:r>
                <a:rPr lang="es-MX" sz="800" dirty="0">
                  <a:latin typeface="Calibri" pitchFamily="34" charset="0"/>
                  <a:cs typeface="Calibri" pitchFamily="34" charset="0"/>
                </a:rPr>
                <a:t>Incluye  </a:t>
              </a:r>
              <a:r>
                <a:rPr lang="es-MX" sz="800" dirty="0" smtClean="0">
                  <a:latin typeface="Calibri" pitchFamily="34" charset="0"/>
                  <a:cs typeface="Calibri" pitchFamily="34" charset="0"/>
                </a:rPr>
                <a:t>los </a:t>
              </a:r>
              <a:r>
                <a:rPr lang="es-MX" sz="8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MX" sz="800" dirty="0" smtClean="0">
                  <a:latin typeface="Calibri" pitchFamily="34" charset="0"/>
                  <a:cs typeface="Calibri" pitchFamily="34" charset="0"/>
                </a:rPr>
                <a:t>recursos por concepto de  ampliaciones al </a:t>
              </a:r>
              <a:r>
                <a:rPr lang="es-MX" sz="800" dirty="0">
                  <a:latin typeface="Calibri" pitchFamily="34" charset="0"/>
                  <a:cs typeface="Calibri" pitchFamily="34" charset="0"/>
                </a:rPr>
                <a:t>subsidio ordinario  por 480 millones  y PROESDE  por  86 millones . </a:t>
              </a: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73000" y="5726432"/>
              <a:ext cx="722512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800" b="1" dirty="0">
                  <a:latin typeface="Calibri" pitchFamily="34" charset="0"/>
                  <a:cs typeface="Calibri" pitchFamily="34" charset="0"/>
                </a:rPr>
                <a:t> Fuente: </a:t>
              </a:r>
            </a:p>
            <a:p>
              <a:r>
                <a:rPr lang="es-MX" sz="8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MX" sz="800" dirty="0" smtClean="0">
                  <a:latin typeface="Calibri" pitchFamily="34" charset="0"/>
                  <a:cs typeface="Calibri" pitchFamily="34" charset="0"/>
                </a:rPr>
                <a:t>Información  financiera proporcionada por la DF </a:t>
              </a:r>
              <a:r>
                <a:rPr lang="es-MX" sz="800" dirty="0">
                  <a:latin typeface="Calibri" pitchFamily="34" charset="0"/>
                  <a:cs typeface="Calibri" pitchFamily="34" charset="0"/>
                </a:rPr>
                <a:t>con fecha </a:t>
              </a:r>
              <a:r>
                <a:rPr lang="es-MX" sz="800" dirty="0" smtClean="0">
                  <a:latin typeface="Calibri" pitchFamily="34" charset="0"/>
                  <a:cs typeface="Calibri" pitchFamily="34" charset="0"/>
                </a:rPr>
                <a:t>14 de  Octubre de 2011.</a:t>
              </a:r>
              <a:endParaRPr lang="es-MX" sz="8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2" name="21 Rectángulo">
            <a:hlinkClick r:id="" action="ppaction://noaction"/>
          </p:cNvPr>
          <p:cNvSpPr/>
          <p:nvPr/>
        </p:nvSpPr>
        <p:spPr>
          <a:xfrm>
            <a:off x="4954625" y="2799078"/>
            <a:ext cx="2905240" cy="207701"/>
          </a:xfrm>
          <a:prstGeom prst="rect">
            <a:avLst/>
          </a:prstGeom>
          <a:solidFill>
            <a:srgbClr val="BBE0E3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 Título"/>
          <p:cNvSpPr txBox="1">
            <a:spLocks/>
          </p:cNvSpPr>
          <p:nvPr/>
        </p:nvSpPr>
        <p:spPr bwMode="auto">
          <a:xfrm>
            <a:off x="752140" y="102146"/>
            <a:ext cx="8229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s-ES" sz="2400" b="1" kern="1200" cap="small" dirty="0" smtClean="0">
                <a:solidFill>
                  <a:srgbClr val="642F04"/>
                </a:solidFill>
              </a:rPr>
              <a:t>Escenario financiero, octubre 2011</a:t>
            </a:r>
            <a:endParaRPr lang="es-MX" sz="2400" b="1" kern="1200" cap="small" dirty="0">
              <a:solidFill>
                <a:srgbClr val="642F04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024959" y="835641"/>
            <a:ext cx="1106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Diferencia </a:t>
            </a:r>
          </a:p>
          <a:p>
            <a:pPr algn="ctr"/>
            <a:r>
              <a:rPr lang="es-MX" sz="1000" b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(Ingreso - Egreso)</a:t>
            </a:r>
            <a:endParaRPr lang="es-MX" sz="1000" b="1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7399" y="4080762"/>
            <a:ext cx="3048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b="1" dirty="0">
                <a:solidFill>
                  <a:srgbClr val="FF0000"/>
                </a:solidFill>
              </a:rPr>
              <a:t>2</a:t>
            </a:r>
            <a:r>
              <a:rPr lang="es-MX" sz="1050" b="1" dirty="0" smtClean="0">
                <a:solidFill>
                  <a:srgbClr val="FF0000"/>
                </a:solidFill>
              </a:rPr>
              <a:t>)</a:t>
            </a:r>
            <a:endParaRPr lang="es-MX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/>
          <p:cNvSpPr>
            <a:spLocks noGrp="1"/>
          </p:cNvSpPr>
          <p:nvPr>
            <p:ph type="body" idx="1"/>
          </p:nvPr>
        </p:nvSpPr>
        <p:spPr>
          <a:xfrm>
            <a:off x="323528" y="2864916"/>
            <a:ext cx="8136904" cy="636092"/>
          </a:xfrm>
        </p:spPr>
        <p:txBody>
          <a:bodyPr/>
          <a:lstStyle/>
          <a:p>
            <a:pPr marL="742950" indent="-742950" algn="ctr" eaLnBrk="1" hangingPunct="1">
              <a:defRPr/>
            </a:pPr>
            <a:r>
              <a:rPr lang="es-MX" sz="2800" b="1" kern="1200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s-MX" sz="3200" b="1" kern="1200" cap="small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. Factores del déficit </a:t>
            </a:r>
          </a:p>
          <a:p>
            <a:pPr marL="742950" indent="-742950" algn="ctr" eaLnBrk="1" hangingPunct="1">
              <a:defRPr/>
            </a:pPr>
            <a:endParaRPr lang="es-MX" sz="3200" b="1" cap="small" dirty="0" smtClean="0">
              <a:latin typeface="+mj-lt"/>
            </a:endParaRPr>
          </a:p>
        </p:txBody>
      </p:sp>
      <p:sp>
        <p:nvSpPr>
          <p:cNvPr id="3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78080" y="6381328"/>
            <a:ext cx="586408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B8231A-5534-4B6B-8001-E87F0549D225}" type="slidenum">
              <a:rPr lang="es-ES" sz="1400" smtClean="0">
                <a:solidFill>
                  <a:schemeClr val="bg1"/>
                </a:solidFill>
              </a:rPr>
              <a:pPr eaLnBrk="1" hangingPunct="1"/>
              <a:t>9</a:t>
            </a:fld>
            <a:endParaRPr lang="es-E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presupuesto 2011</Template>
  <TotalTime>8121</TotalTime>
  <Words>801</Words>
  <Application>Microsoft Office PowerPoint</Application>
  <PresentationFormat>Presentación en pantalla (4:3)</PresentationFormat>
  <Paragraphs>198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1_Default Design</vt:lpstr>
      <vt:lpstr>2_Default Design</vt:lpstr>
      <vt:lpstr>Presentación de PowerPoint</vt:lpstr>
      <vt:lpstr>Presentación de PowerPoint</vt:lpstr>
      <vt:lpstr>Ingresos 2011</vt:lpstr>
      <vt:lpstr>Presentación de PowerPoint</vt:lpstr>
      <vt:lpstr>Egresos 2011</vt:lpstr>
      <vt:lpstr>Presupuesto de ingresos y egresos 2011</vt:lpstr>
      <vt:lpstr>Escenario financiero, Octubre 2011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Carmen</dc:creator>
  <cp:lastModifiedBy>Carmenge</cp:lastModifiedBy>
  <cp:revision>911</cp:revision>
  <cp:lastPrinted>2011-10-25T18:45:03Z</cp:lastPrinted>
  <dcterms:created xsi:type="dcterms:W3CDTF">2011-02-17T00:41:35Z</dcterms:created>
  <dcterms:modified xsi:type="dcterms:W3CDTF">2011-10-26T15:53:45Z</dcterms:modified>
</cp:coreProperties>
</file>